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3" r:id="rId3"/>
    <p:sldId id="265" r:id="rId4"/>
    <p:sldId id="264" r:id="rId5"/>
    <p:sldId id="273" r:id="rId6"/>
    <p:sldId id="268" r:id="rId7"/>
    <p:sldId id="269" r:id="rId8"/>
    <p:sldId id="267" r:id="rId9"/>
    <p:sldId id="270" r:id="rId10"/>
    <p:sldId id="271" r:id="rId11"/>
    <p:sldId id="272" r:id="rId12"/>
    <p:sldId id="266" r:id="rId13"/>
    <p:sldId id="274" r:id="rId14"/>
    <p:sldId id="277" r:id="rId15"/>
    <p:sldId id="278" r:id="rId16"/>
    <p:sldId id="275" r:id="rId17"/>
    <p:sldId id="276" r:id="rId18"/>
    <p:sldId id="279" r:id="rId19"/>
    <p:sldId id="280" r:id="rId20"/>
    <p:sldId id="281" r:id="rId21"/>
  </p:sldIdLst>
  <p:sldSz cx="18288000" cy="10287000"/>
  <p:notesSz cx="6858000" cy="9144000"/>
  <p:embeddedFontLst>
    <p:embeddedFont>
      <p:font typeface="Encode Sans" panose="020B0604020202020204"/>
      <p:regular r:id="rId23"/>
      <p:bold r:id="rId24"/>
    </p:embeddedFont>
    <p:embeddedFont>
      <p:font typeface="Encode Sans Condensed"/>
      <p:regular r:id="rId25"/>
      <p:bold r:id="rId26"/>
    </p:embeddedFont>
    <p:embeddedFont>
      <p:font typeface="Encode Sans Condensed Thin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12" y="10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a150643b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a150643b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37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0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88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53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5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49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1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1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1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07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9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35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48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10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2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150643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150643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6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sso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18288000" cy="8467800"/>
          </a:xfrm>
          <a:prstGeom prst="rect">
            <a:avLst/>
          </a:prstGeom>
          <a:solidFill>
            <a:srgbClr val="0A183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2249651" y="4887600"/>
            <a:ext cx="1755600" cy="25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041525" y="3086100"/>
            <a:ext cx="15011400" cy="113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060575" y="4217850"/>
            <a:ext cx="12398400" cy="714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>
            <a:off x="2070100" y="4856025"/>
            <a:ext cx="12398400" cy="714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Only" userDrawn="1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562708" y="1890346"/>
            <a:ext cx="8393967" cy="587260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212D47"/>
              </a:buClr>
              <a:buSzPts val="2400"/>
              <a:buChar char="●"/>
              <a:defRPr sz="2400">
                <a:solidFill>
                  <a:srgbClr val="212D47"/>
                </a:solidFill>
                <a:latin typeface="Encode Sans" pitchFamily="2" charset="0"/>
              </a:defRPr>
            </a:lvl1pPr>
            <a:lvl2pPr marL="914400" lvl="1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 dirty="0"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9425354" y="1890346"/>
            <a:ext cx="8299938" cy="587260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212D47"/>
              </a:buClr>
              <a:buSzPts val="2400"/>
              <a:buChar char="●"/>
              <a:defRPr sz="2400">
                <a:solidFill>
                  <a:srgbClr val="212D47"/>
                </a:solidFill>
                <a:latin typeface="Encode Sans" pitchFamily="2" charset="0"/>
              </a:defRPr>
            </a:lvl1pPr>
            <a:lvl2pPr marL="914400" lvl="1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 dirty="0"/>
          </a:p>
        </p:txBody>
      </p:sp>
      <p:sp>
        <p:nvSpPr>
          <p:cNvPr id="6" name="Google Shape;74;p10">
            <a:extLst>
              <a:ext uri="{FF2B5EF4-FFF2-40B4-BE49-F238E27FC236}">
                <a16:creationId xmlns:a16="http://schemas.microsoft.com/office/drawing/2014/main" id="{9783AB9B-798A-4B24-A9F4-EAB4B8988712}"/>
              </a:ext>
            </a:extLst>
          </p:cNvPr>
          <p:cNvSpPr/>
          <p:nvPr userDrawn="1"/>
        </p:nvSpPr>
        <p:spPr>
          <a:xfrm>
            <a:off x="420845" y="1235861"/>
            <a:ext cx="58524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;p10">
            <a:extLst>
              <a:ext uri="{FF2B5EF4-FFF2-40B4-BE49-F238E27FC236}">
                <a16:creationId xmlns:a16="http://schemas.microsoft.com/office/drawing/2014/main" id="{93C3A29D-EFA8-4C09-A213-60910D4B0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348" y="106350"/>
            <a:ext cx="12449100" cy="136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 sz="5600">
                <a:solidFill>
                  <a:srgbClr val="0A18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8" name="Google Shape;78;p11">
            <a:extLst>
              <a:ext uri="{FF2B5EF4-FFF2-40B4-BE49-F238E27FC236}">
                <a16:creationId xmlns:a16="http://schemas.microsoft.com/office/drawing/2014/main" id="{D156200B-EB89-4D8B-A1C6-611E831386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538331" y="8519746"/>
            <a:ext cx="1503985" cy="159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 Only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6714177" y="8590085"/>
            <a:ext cx="1328139" cy="15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4" name="Google Shape;74;p10"/>
          <p:cNvSpPr/>
          <p:nvPr/>
        </p:nvSpPr>
        <p:spPr>
          <a:xfrm>
            <a:off x="420845" y="1235861"/>
            <a:ext cx="58524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86348" y="106350"/>
            <a:ext cx="12449100" cy="136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 sz="5600">
                <a:solidFill>
                  <a:srgbClr val="0A18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186348" y="1680795"/>
            <a:ext cx="9080744" cy="651363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212D47"/>
              </a:buClr>
              <a:buSzPts val="2400"/>
              <a:buChar char="●"/>
              <a:defRPr sz="2400">
                <a:solidFill>
                  <a:srgbClr val="212D47"/>
                </a:solidFill>
                <a:latin typeface="Encode Sans" pitchFamily="2" charset="0"/>
              </a:defRPr>
            </a:lvl1pPr>
            <a:lvl2pPr marL="914400" lvl="1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32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32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32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3200"/>
              </a:spcBef>
              <a:spcAft>
                <a:spcPts val="3200"/>
              </a:spcAft>
              <a:buSzPts val="16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2041525" y="3771900"/>
            <a:ext cx="15011400" cy="113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 sz="5600">
                <a:solidFill>
                  <a:srgbClr val="0A18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A1833"/>
              </a:buClr>
              <a:buSzPts val="5600"/>
              <a:buNone/>
              <a:defRPr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4" name="Google Shape;74;p10">
            <a:extLst>
              <a:ext uri="{FF2B5EF4-FFF2-40B4-BE49-F238E27FC236}">
                <a16:creationId xmlns:a16="http://schemas.microsoft.com/office/drawing/2014/main" id="{C8497A8D-ECCC-402B-A7E7-E5039F87E68E}"/>
              </a:ext>
            </a:extLst>
          </p:cNvPr>
          <p:cNvSpPr/>
          <p:nvPr userDrawn="1"/>
        </p:nvSpPr>
        <p:spPr>
          <a:xfrm>
            <a:off x="2276022" y="4855684"/>
            <a:ext cx="58524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D8169685-DA92-4196-BAF8-341FE7507E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8457600"/>
            <a:ext cx="18288000" cy="1827600"/>
          </a:xfrm>
          <a:prstGeom prst="rect">
            <a:avLst/>
          </a:prstGeom>
          <a:solidFill>
            <a:srgbClr val="212D4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3407000" y="8457575"/>
            <a:ext cx="4881000" cy="1827600"/>
          </a:xfrm>
          <a:prstGeom prst="rect">
            <a:avLst/>
          </a:prstGeom>
          <a:solidFill>
            <a:srgbClr val="0A183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5025" y="8698900"/>
            <a:ext cx="1344952" cy="13449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ncode Sans"/>
              <a:buNone/>
              <a:defRPr sz="4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○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■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○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■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30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○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302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1600"/>
              <a:buFont typeface="Encode Sans"/>
              <a:buChar char="■"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dirty="0"/>
          </a:p>
        </p:txBody>
      </p:sp>
      <p:sp>
        <p:nvSpPr>
          <p:cNvPr id="11" name="Google Shape;11;p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223964" y="8998334"/>
            <a:ext cx="7254144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Game Programming Diploma</a:t>
            </a:r>
          </a:p>
        </p:txBody>
      </p:sp>
      <p:sp>
        <p:nvSpPr>
          <p:cNvPr id="12" name="Google Shape;78;p11">
            <a:extLst>
              <a:ext uri="{FF2B5EF4-FFF2-40B4-BE49-F238E27FC236}">
                <a16:creationId xmlns:a16="http://schemas.microsoft.com/office/drawing/2014/main" id="{6644EF33-DD45-41EB-88A7-08C91B37D5D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>
                <a:solidFill>
                  <a:schemeClr val="bg1"/>
                </a:solidFill>
                <a:latin typeface="Encode Sans Condensed" pitchFamily="2" charset="0"/>
              </a:defRPr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fld id="{B69C2429-4BA3-4711-A87E-FBDEEEC390DF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programmingpatterns.com/content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j4rWfPyf-hk?start=90&amp;feature=oembed" TargetMode="Externa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programmingpatterns.com/component.html" TargetMode="External"/><Relationship Id="rId2" Type="http://schemas.openxmlformats.org/officeDocument/2006/relationships/hyperlink" Target="https://www.gamasutra.com/blogs/TobiasStein/20171122/310172/The_EntityComponentSystem__An_awesome_gamedesign_pattern_in_C_Part_1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Entity_component_system" TargetMode="External"/><Relationship Id="rId4" Type="http://schemas.openxmlformats.org/officeDocument/2006/relationships/hyperlink" Target="https://www.gamedevs.org/uploads/data-driven-game-object-system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976210" y="3617944"/>
            <a:ext cx="15011400" cy="113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Composition vs. Inheritance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10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The “Is-A” Relationship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53627" y="1666019"/>
            <a:ext cx="9346358" cy="671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Deep monolithic hierarchies overuse the “Is-A” relationship:</a:t>
            </a:r>
          </a:p>
          <a:p>
            <a:pPr lvl="8"/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	i.e. This entity is a Vehicle</a:t>
            </a:r>
          </a:p>
          <a:p>
            <a:pPr lvl="0"/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	i.e. This entity is a Tank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The more complex the game becomes the more code we need to share between two or more unrelated classes. This causes features to “bubble up” the hierarchy: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In the case of the previous problem, functionality from the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Truck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 and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Tank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 classes may have to “bubble up” to the parent class (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Vehicle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This allows our new </a:t>
            </a:r>
            <a:r>
              <a:rPr lang="en-GB" sz="2400" b="1" dirty="0" err="1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HalfTrack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 class to have access to the required 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72BF51-5782-4CD6-A4EF-5C6A7BE2B700}"/>
              </a:ext>
            </a:extLst>
          </p:cNvPr>
          <p:cNvGrpSpPr/>
          <p:nvPr/>
        </p:nvGrpSpPr>
        <p:grpSpPr>
          <a:xfrm>
            <a:off x="11034102" y="2206821"/>
            <a:ext cx="6894132" cy="5635790"/>
            <a:chOff x="3131840" y="915566"/>
            <a:chExt cx="5040560" cy="2880320"/>
          </a:xfrm>
        </p:grpSpPr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D4FBBE83-61B0-4C00-BA2D-004408EAA984}"/>
                </a:ext>
              </a:extLst>
            </p:cNvPr>
            <p:cNvCxnSpPr>
              <a:stCxn id="23" idx="0"/>
              <a:endCxn id="24" idx="2"/>
            </p:cNvCxnSpPr>
            <p:nvPr/>
          </p:nvCxnSpPr>
          <p:spPr>
            <a:xfrm rot="16200000" flipV="1">
              <a:off x="4788024" y="951570"/>
              <a:ext cx="288032" cy="108012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1">
              <a:extLst>
                <a:ext uri="{FF2B5EF4-FFF2-40B4-BE49-F238E27FC236}">
                  <a16:creationId xmlns:a16="http://schemas.microsoft.com/office/drawing/2014/main" id="{EE3F5DAE-2CB2-4DE7-891F-2B39DB4F0E4B}"/>
                </a:ext>
              </a:extLst>
            </p:cNvPr>
            <p:cNvCxnSpPr>
              <a:stCxn id="22" idx="0"/>
              <a:endCxn id="23" idx="2"/>
            </p:cNvCxnSpPr>
            <p:nvPr/>
          </p:nvCxnSpPr>
          <p:spPr>
            <a:xfrm rot="5400000" flipH="1" flipV="1">
              <a:off x="4932040" y="1887674"/>
              <a:ext cx="360040" cy="72008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1">
              <a:extLst>
                <a:ext uri="{FF2B5EF4-FFF2-40B4-BE49-F238E27FC236}">
                  <a16:creationId xmlns:a16="http://schemas.microsoft.com/office/drawing/2014/main" id="{E62EE98F-70E9-4598-A2EA-2C3DB54F1C8B}"/>
                </a:ext>
              </a:extLst>
            </p:cNvPr>
            <p:cNvCxnSpPr>
              <a:stCxn id="26" idx="0"/>
              <a:endCxn id="23" idx="2"/>
            </p:cNvCxnSpPr>
            <p:nvPr/>
          </p:nvCxnSpPr>
          <p:spPr>
            <a:xfrm rot="16200000" flipV="1">
              <a:off x="5652120" y="1887674"/>
              <a:ext cx="360040" cy="72008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1">
              <a:extLst>
                <a:ext uri="{FF2B5EF4-FFF2-40B4-BE49-F238E27FC236}">
                  <a16:creationId xmlns:a16="http://schemas.microsoft.com/office/drawing/2014/main" id="{50220C8C-6219-4C80-BBAF-86A57DABF1B4}"/>
                </a:ext>
              </a:extLst>
            </p:cNvPr>
            <p:cNvCxnSpPr>
              <a:stCxn id="30" idx="0"/>
              <a:endCxn id="26" idx="2"/>
            </p:cNvCxnSpPr>
            <p:nvPr/>
          </p:nvCxnSpPr>
          <p:spPr>
            <a:xfrm rot="5400000" flipH="1" flipV="1">
              <a:off x="5832140" y="3003798"/>
              <a:ext cx="504056" cy="21602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63998967-EED2-4D72-A25E-C72253A2E8D7}"/>
                </a:ext>
              </a:extLst>
            </p:cNvPr>
            <p:cNvCxnSpPr>
              <a:stCxn id="32" idx="0"/>
              <a:endCxn id="22" idx="2"/>
            </p:cNvCxnSpPr>
            <p:nvPr/>
          </p:nvCxnSpPr>
          <p:spPr>
            <a:xfrm rot="5400000" flipH="1" flipV="1">
              <a:off x="4337974" y="2949792"/>
              <a:ext cx="504056" cy="32403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1">
              <a:extLst>
                <a:ext uri="{FF2B5EF4-FFF2-40B4-BE49-F238E27FC236}">
                  <a16:creationId xmlns:a16="http://schemas.microsoft.com/office/drawing/2014/main" id="{878B4212-9132-4F94-9259-074DAC5E1F5D}"/>
                </a:ext>
              </a:extLst>
            </p:cNvPr>
            <p:cNvCxnSpPr>
              <a:stCxn id="25" idx="0"/>
              <a:endCxn id="24" idx="2"/>
            </p:cNvCxnSpPr>
            <p:nvPr/>
          </p:nvCxnSpPr>
          <p:spPr>
            <a:xfrm rot="5400000" flipH="1" flipV="1">
              <a:off x="3959932" y="1203598"/>
              <a:ext cx="288032" cy="57606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31B254FC-6687-4A5B-8D62-806C234C5133}"/>
                </a:ext>
              </a:extLst>
            </p:cNvPr>
            <p:cNvCxnSpPr>
              <a:stCxn id="31" idx="0"/>
              <a:endCxn id="26" idx="2"/>
            </p:cNvCxnSpPr>
            <p:nvPr/>
          </p:nvCxnSpPr>
          <p:spPr>
            <a:xfrm rot="16200000" flipV="1">
              <a:off x="6588224" y="2463738"/>
              <a:ext cx="504056" cy="129614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9AADDD-FB4C-4BDC-AFA3-66FDB0444FF2}"/>
                </a:ext>
              </a:extLst>
            </p:cNvPr>
            <p:cNvSpPr/>
            <p:nvPr/>
          </p:nvSpPr>
          <p:spPr>
            <a:xfrm>
              <a:off x="5292080" y="3363838"/>
              <a:ext cx="1368152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Tiger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978A62-A4AE-4390-8168-6C07B53AA96D}"/>
                </a:ext>
              </a:extLst>
            </p:cNvPr>
            <p:cNvSpPr/>
            <p:nvPr/>
          </p:nvSpPr>
          <p:spPr>
            <a:xfrm>
              <a:off x="3131840" y="163564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Actor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2AE0DF-69D7-402A-80ED-3D0EC2958303}"/>
                </a:ext>
              </a:extLst>
            </p:cNvPr>
            <p:cNvSpPr/>
            <p:nvPr/>
          </p:nvSpPr>
          <p:spPr>
            <a:xfrm>
              <a:off x="3707904" y="91556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Entity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6A420B-29D7-456C-8D60-4C25E10CE833}"/>
                </a:ext>
              </a:extLst>
            </p:cNvPr>
            <p:cNvSpPr/>
            <p:nvPr/>
          </p:nvSpPr>
          <p:spPr>
            <a:xfrm>
              <a:off x="4788024" y="163564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Vehicle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B9EC52-F225-4DF9-9B52-77F74E7D17A0}"/>
                </a:ext>
              </a:extLst>
            </p:cNvPr>
            <p:cNvSpPr/>
            <p:nvPr/>
          </p:nvSpPr>
          <p:spPr>
            <a:xfrm>
              <a:off x="4139952" y="2427734"/>
              <a:ext cx="1224136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Truck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CEDB46-5D38-4333-9139-78BD5989ABDD}"/>
                </a:ext>
              </a:extLst>
            </p:cNvPr>
            <p:cNvSpPr/>
            <p:nvPr/>
          </p:nvSpPr>
          <p:spPr>
            <a:xfrm>
              <a:off x="5508104" y="2427734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Tank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1B04C9-8FB3-4823-9BBC-99F7511BAEBF}"/>
                </a:ext>
              </a:extLst>
            </p:cNvPr>
            <p:cNvSpPr/>
            <p:nvPr/>
          </p:nvSpPr>
          <p:spPr>
            <a:xfrm>
              <a:off x="3707904" y="3363838"/>
              <a:ext cx="1440160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Troop Transport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404623-4F11-4D3D-818B-9D732BE3D2CE}"/>
                </a:ext>
              </a:extLst>
            </p:cNvPr>
            <p:cNvSpPr/>
            <p:nvPr/>
          </p:nvSpPr>
          <p:spPr>
            <a:xfrm>
              <a:off x="6804248" y="3363838"/>
              <a:ext cx="1368152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Panzer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5E5A0-2AB9-48DD-86CB-63F55E574342}"/>
              </a:ext>
            </a:extLst>
          </p:cNvPr>
          <p:cNvGrpSpPr/>
          <p:nvPr/>
        </p:nvGrpSpPr>
        <p:grpSpPr>
          <a:xfrm>
            <a:off x="10471453" y="4461139"/>
            <a:ext cx="3763494" cy="1549838"/>
            <a:chOff x="5235726" y="2230569"/>
            <a:chExt cx="1881747" cy="77491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67F5C2-72BF-4A95-9AFC-7712C9D97A2B}"/>
                </a:ext>
              </a:extLst>
            </p:cNvPr>
            <p:cNvSpPr/>
            <p:nvPr/>
          </p:nvSpPr>
          <p:spPr>
            <a:xfrm>
              <a:off x="5235726" y="2575968"/>
              <a:ext cx="837145" cy="429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 err="1">
                  <a:solidFill>
                    <a:schemeClr val="tx1"/>
                  </a:solidFill>
                </a:rPr>
                <a:t>HalfTrack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21">
              <a:extLst>
                <a:ext uri="{FF2B5EF4-FFF2-40B4-BE49-F238E27FC236}">
                  <a16:creationId xmlns:a16="http://schemas.microsoft.com/office/drawing/2014/main" id="{1AA52FC4-DFBD-416D-94BE-9D43085163B5}"/>
                </a:ext>
              </a:extLst>
            </p:cNvPr>
            <p:cNvCxnSpPr>
              <a:cxnSpLocks/>
              <a:stCxn id="46" idx="0"/>
              <a:endCxn id="23" idx="2"/>
            </p:cNvCxnSpPr>
            <p:nvPr/>
          </p:nvCxnSpPr>
          <p:spPr>
            <a:xfrm rot="5400000" flipH="1" flipV="1">
              <a:off x="6213186" y="1671681"/>
              <a:ext cx="345400" cy="1463175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11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Question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8820" y="1727315"/>
            <a:ext cx="16962776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GB" sz="7200" dirty="0">
                <a:latin typeface="Encode Sans" panose="020B0604020202020204" charset="0"/>
              </a:rPr>
              <a:t>How do we solve this problem?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88550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12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Design Patterns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8822" y="1727315"/>
            <a:ext cx="8745800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Many of the architecture design problems we face are not unique to game development, they apply to all software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In fact, these kinds of problems are so common that generic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Software Design Patterns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 exist to help solve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These patterns are “best practice” solutions to help you build robust and reusable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Many resources are available on design patterns but Robert Nystrom’s 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  <a:hlinkClick r:id="rId3"/>
              </a:rPr>
              <a:t>Game Programming Patterns 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is a great place to start.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One pattern is commonly used to solve the problem of monolithic hierarchies is the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Component Pattern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D09CDFC-4009-4E90-B78C-591B0B3F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837" y="1006743"/>
            <a:ext cx="5435190" cy="6700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13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Component Pattern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89346" y="1755743"/>
            <a:ext cx="8745800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The </a:t>
            </a:r>
            <a:r>
              <a:rPr lang="en-GB" sz="2200" b="1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Component Pattern</a:t>
            </a: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is a structural/architectural design pattern which uses a </a:t>
            </a:r>
            <a:r>
              <a:rPr lang="en-GB" sz="2200" b="1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has-a</a:t>
            </a: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relationship between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In order to reduce the complexity of a monolithic hierarchy we can convert some of the </a:t>
            </a:r>
            <a:r>
              <a:rPr lang="en-GB" sz="2200" b="1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is-a</a:t>
            </a: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relationships to </a:t>
            </a:r>
            <a:r>
              <a:rPr lang="en-GB" sz="2200" b="1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has-a</a:t>
            </a: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.</a:t>
            </a:r>
            <a:b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A class either contains an instance of a component or a pointer/reference to it.</a:t>
            </a:r>
          </a:p>
          <a:p>
            <a:pPr lvl="0"/>
            <a:endParaRPr lang="en-GB" sz="22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Each component provides certain additional functionality:</a:t>
            </a:r>
            <a:br>
              <a:rPr lang="en-GB" sz="22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1152000" lvl="7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The </a:t>
            </a:r>
            <a:r>
              <a:rPr lang="en-GB" sz="1600" b="1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Transform</a:t>
            </a:r>
            <a: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holds our 4x4 Matrix.</a:t>
            </a:r>
            <a:b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16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1152000" lvl="2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AnimationController</a:t>
            </a:r>
            <a: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contains our skeletal joint hierarchy.</a:t>
            </a:r>
            <a:b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16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1152000" lvl="2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RigidBody</a:t>
            </a:r>
            <a: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allows the object to be part of the physics simulation.</a:t>
            </a:r>
            <a:b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1600" dirty="0">
              <a:solidFill>
                <a:srgbClr val="0A1833"/>
              </a:solidFill>
              <a:latin typeface="Encode Sans" pitchFamily="2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1152000" lvl="2" indent="-34290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MeshInstance</a:t>
            </a:r>
            <a:r>
              <a:rPr lang="en-GB" sz="1600" dirty="0">
                <a:solidFill>
                  <a:srgbClr val="0A1833"/>
                </a:solidFill>
                <a:latin typeface="Encode Sans" pitchFamily="2" charset="0"/>
                <a:ea typeface="Encode Sans"/>
                <a:cs typeface="Encode Sans Condensed Thin" panose="020B0604020202020204" charset="0"/>
                <a:sym typeface="Encode Sans"/>
              </a:rPr>
              <a:t> holds our 3D Model.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961E7-0FC4-4B57-84E5-0ABB80C683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0949" y="4582766"/>
            <a:ext cx="6986958" cy="328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087E3-BA8C-4376-8B99-05A008B203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0013"/>
          <a:stretch/>
        </p:blipFill>
        <p:spPr>
          <a:xfrm>
            <a:off x="12446241" y="863169"/>
            <a:ext cx="1794878" cy="3117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51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14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3005084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Component Systems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8822" y="1777660"/>
            <a:ext cx="9254828" cy="50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Often referred to as </a:t>
            </a:r>
            <a:r>
              <a:rPr lang="en-GB" sz="22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Entity Component Systems</a:t>
            </a: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, this is a very popular paradigm in game development due to its flexibility.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Our entity object becomes a (mostly) empty container to house our components.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And each component created adds additional behaviour or functionality to an entity.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The components themselves add the functionality to our entity.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353EEA29-67FF-4663-B13B-291C4C2DFB3A}"/>
              </a:ext>
            </a:extLst>
          </p:cNvPr>
          <p:cNvSpPr/>
          <p:nvPr/>
        </p:nvSpPr>
        <p:spPr>
          <a:xfrm>
            <a:off x="12521562" y="1400175"/>
            <a:ext cx="5184576" cy="677283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Entity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B735F-952A-498C-B52C-46FF456716B8}"/>
              </a:ext>
            </a:extLst>
          </p:cNvPr>
          <p:cNvGrpSpPr/>
          <p:nvPr/>
        </p:nvGrpSpPr>
        <p:grpSpPr>
          <a:xfrm rot="18832861">
            <a:off x="10869608" y="1450539"/>
            <a:ext cx="1772048" cy="2564346"/>
            <a:chOff x="5223121" y="699384"/>
            <a:chExt cx="886024" cy="1282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1CAC9E7-EEB6-42CE-A73D-79962274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03196">
              <a:off x="5065789" y="856716"/>
              <a:ext cx="1200687" cy="88602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8301D1-A631-453D-9327-249351BFC7C6}"/>
                </a:ext>
              </a:extLst>
            </p:cNvPr>
            <p:cNvSpPr txBox="1"/>
            <p:nvPr/>
          </p:nvSpPr>
          <p:spPr>
            <a:xfrm rot="2803777">
              <a:off x="5133829" y="1275074"/>
              <a:ext cx="1152128" cy="260837"/>
            </a:xfrm>
            <a:prstGeom prst="rect">
              <a:avLst/>
            </a:prstGeom>
            <a:noFill/>
          </p:spPr>
          <p:txBody>
            <a:bodyPr wrap="square" rtlCol="0">
              <a:normAutofit fontScale="62500" lnSpcReduction="20000"/>
            </a:bodyPr>
            <a:lstStyle/>
            <a:p>
              <a:r>
                <a:rPr lang="en-GB" sz="2800" b="1" dirty="0"/>
                <a:t>Render Component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DF03D7-D914-4032-ACAD-081121220357}"/>
              </a:ext>
            </a:extLst>
          </p:cNvPr>
          <p:cNvGrpSpPr/>
          <p:nvPr/>
        </p:nvGrpSpPr>
        <p:grpSpPr>
          <a:xfrm rot="18749899">
            <a:off x="10849788" y="3583115"/>
            <a:ext cx="1772048" cy="2564346"/>
            <a:chOff x="5223121" y="699384"/>
            <a:chExt cx="886024" cy="128217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E460A1D-A303-4DE8-B3C4-1908A8F5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03196">
              <a:off x="5065789" y="856716"/>
              <a:ext cx="1200687" cy="88602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F8A8CA-816D-46E2-9F37-E25ABE410746}"/>
                </a:ext>
              </a:extLst>
            </p:cNvPr>
            <p:cNvSpPr txBox="1"/>
            <p:nvPr/>
          </p:nvSpPr>
          <p:spPr>
            <a:xfrm rot="2803777">
              <a:off x="5133829" y="1275074"/>
              <a:ext cx="1152128" cy="260837"/>
            </a:xfrm>
            <a:prstGeom prst="rect">
              <a:avLst/>
            </a:prstGeom>
            <a:noFill/>
          </p:spPr>
          <p:txBody>
            <a:bodyPr wrap="square" rtlCol="0">
              <a:normAutofit fontScale="55000" lnSpcReduction="20000"/>
            </a:bodyPr>
            <a:lstStyle/>
            <a:p>
              <a:r>
                <a:rPr lang="en-GB" sz="2800" b="1" dirty="0"/>
                <a:t>Animation Component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A44CB8-D2FA-4F67-8759-7F8B139829CD}"/>
              </a:ext>
            </a:extLst>
          </p:cNvPr>
          <p:cNvGrpSpPr/>
          <p:nvPr/>
        </p:nvGrpSpPr>
        <p:grpSpPr>
          <a:xfrm rot="18760547">
            <a:off x="10810874" y="5767997"/>
            <a:ext cx="1772048" cy="2564346"/>
            <a:chOff x="5223121" y="699384"/>
            <a:chExt cx="886024" cy="128217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7A3E6AA-28D5-44B5-A8E1-876A1D38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03196">
              <a:off x="5065789" y="856716"/>
              <a:ext cx="1200687" cy="88602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3D2BCA-AF45-497C-9461-A6005E7929AC}"/>
                </a:ext>
              </a:extLst>
            </p:cNvPr>
            <p:cNvSpPr txBox="1"/>
            <p:nvPr/>
          </p:nvSpPr>
          <p:spPr>
            <a:xfrm rot="2803777">
              <a:off x="5133829" y="1275074"/>
              <a:ext cx="1152128" cy="260837"/>
            </a:xfrm>
            <a:prstGeom prst="rect">
              <a:avLst/>
            </a:prstGeom>
            <a:noFill/>
          </p:spPr>
          <p:txBody>
            <a:bodyPr wrap="square" rtlCol="0">
              <a:normAutofit fontScale="55000" lnSpcReduction="20000"/>
            </a:bodyPr>
            <a:lstStyle/>
            <a:p>
              <a:r>
                <a:rPr lang="en-GB" sz="2800" b="1" dirty="0"/>
                <a:t>Vehicle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01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15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3005084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Solving our Problem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96C216-C8FD-44AA-8242-9E263AB23474}"/>
              </a:ext>
            </a:extLst>
          </p:cNvPr>
          <p:cNvGrpSpPr/>
          <p:nvPr/>
        </p:nvGrpSpPr>
        <p:grpSpPr>
          <a:xfrm>
            <a:off x="468749" y="2277977"/>
            <a:ext cx="7386574" cy="5635790"/>
            <a:chOff x="287329" y="832127"/>
            <a:chExt cx="3693287" cy="2817895"/>
          </a:xfrm>
        </p:grpSpPr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FFCB41AD-722F-415E-A033-34BF3FE1AA4A}"/>
                </a:ext>
              </a:extLst>
            </p:cNvPr>
            <p:cNvCxnSpPr>
              <a:stCxn id="53" idx="0"/>
              <a:endCxn id="52" idx="2"/>
            </p:cNvCxnSpPr>
            <p:nvPr/>
          </p:nvCxnSpPr>
          <p:spPr>
            <a:xfrm rot="16200000" flipV="1">
              <a:off x="1236670" y="1413458"/>
              <a:ext cx="317295" cy="1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1">
              <a:extLst>
                <a:ext uri="{FF2B5EF4-FFF2-40B4-BE49-F238E27FC236}">
                  <a16:creationId xmlns:a16="http://schemas.microsoft.com/office/drawing/2014/main" id="{CDA8EF4D-79B6-4A6A-B860-006BF8EBD04D}"/>
                </a:ext>
              </a:extLst>
            </p:cNvPr>
            <p:cNvCxnSpPr>
              <a:stCxn id="54" idx="0"/>
              <a:endCxn id="53" idx="2"/>
            </p:cNvCxnSpPr>
            <p:nvPr/>
          </p:nvCxnSpPr>
          <p:spPr>
            <a:xfrm rot="16200000" flipV="1">
              <a:off x="1360061" y="2030046"/>
              <a:ext cx="316732" cy="24621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07FC5540-DB26-424C-8CC1-BBAD5D836B31}"/>
                </a:ext>
              </a:extLst>
            </p:cNvPr>
            <p:cNvCxnSpPr>
              <a:stCxn id="55" idx="0"/>
              <a:endCxn id="53" idx="2"/>
            </p:cNvCxnSpPr>
            <p:nvPr/>
          </p:nvCxnSpPr>
          <p:spPr>
            <a:xfrm rot="16200000" flipV="1">
              <a:off x="1852498" y="1537609"/>
              <a:ext cx="316732" cy="123109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1">
              <a:extLst>
                <a:ext uri="{FF2B5EF4-FFF2-40B4-BE49-F238E27FC236}">
                  <a16:creationId xmlns:a16="http://schemas.microsoft.com/office/drawing/2014/main" id="{E2B5D89F-2C17-4669-8815-D8CC0C42942E}"/>
                </a:ext>
              </a:extLst>
            </p:cNvPr>
            <p:cNvCxnSpPr>
              <a:stCxn id="50" idx="0"/>
              <a:endCxn id="55" idx="2"/>
            </p:cNvCxnSpPr>
            <p:nvPr/>
          </p:nvCxnSpPr>
          <p:spPr>
            <a:xfrm rot="5400000" flipH="1" flipV="1">
              <a:off x="2305980" y="2906906"/>
              <a:ext cx="493132" cy="147731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1">
              <a:extLst>
                <a:ext uri="{FF2B5EF4-FFF2-40B4-BE49-F238E27FC236}">
                  <a16:creationId xmlns:a16="http://schemas.microsoft.com/office/drawing/2014/main" id="{B44F7C98-7335-4FB0-8AF6-F0614346DFF7}"/>
                </a:ext>
              </a:extLst>
            </p:cNvPr>
            <p:cNvCxnSpPr>
              <a:stCxn id="56" idx="0"/>
              <a:endCxn id="54" idx="2"/>
            </p:cNvCxnSpPr>
            <p:nvPr/>
          </p:nvCxnSpPr>
          <p:spPr>
            <a:xfrm rot="5400000" flipH="1" flipV="1">
              <a:off x="1284171" y="2869973"/>
              <a:ext cx="493132" cy="221597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1">
              <a:extLst>
                <a:ext uri="{FF2B5EF4-FFF2-40B4-BE49-F238E27FC236}">
                  <a16:creationId xmlns:a16="http://schemas.microsoft.com/office/drawing/2014/main" id="{E54E8E83-FBB4-40BC-9E5A-A1ED0B66E58E}"/>
                </a:ext>
              </a:extLst>
            </p:cNvPr>
            <p:cNvCxnSpPr>
              <a:stCxn id="57" idx="0"/>
              <a:endCxn id="55" idx="2"/>
            </p:cNvCxnSpPr>
            <p:nvPr/>
          </p:nvCxnSpPr>
          <p:spPr>
            <a:xfrm rot="16200000" flipV="1">
              <a:off x="2823040" y="2537578"/>
              <a:ext cx="493132" cy="88638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A13D35-28E4-4C4C-BB9B-307C63169137}"/>
                </a:ext>
              </a:extLst>
            </p:cNvPr>
            <p:cNvSpPr/>
            <p:nvPr/>
          </p:nvSpPr>
          <p:spPr>
            <a:xfrm>
              <a:off x="2010864" y="3227338"/>
              <a:ext cx="935632" cy="4226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Tiger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2DEBE8-E855-428C-AE08-9B5F138F6F24}"/>
                </a:ext>
              </a:extLst>
            </p:cNvPr>
            <p:cNvSpPr/>
            <p:nvPr/>
          </p:nvSpPr>
          <p:spPr>
            <a:xfrm>
              <a:off x="927500" y="832127"/>
              <a:ext cx="935632" cy="422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Entity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FBD24EB-4509-4EFD-A3B8-DA231478FC3F}"/>
                </a:ext>
              </a:extLst>
            </p:cNvPr>
            <p:cNvSpPr/>
            <p:nvPr/>
          </p:nvSpPr>
          <p:spPr>
            <a:xfrm>
              <a:off x="927501" y="1572106"/>
              <a:ext cx="935632" cy="422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Vehicle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474A57-00BD-41DF-AD75-7ED27C372B95}"/>
                </a:ext>
              </a:extLst>
            </p:cNvPr>
            <p:cNvSpPr/>
            <p:nvPr/>
          </p:nvSpPr>
          <p:spPr>
            <a:xfrm>
              <a:off x="1222963" y="2311522"/>
              <a:ext cx="837145" cy="422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Truck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C288F4-7D16-4DA9-8FA8-EE83AFD8BB35}"/>
                </a:ext>
              </a:extLst>
            </p:cNvPr>
            <p:cNvSpPr/>
            <p:nvPr/>
          </p:nvSpPr>
          <p:spPr>
            <a:xfrm>
              <a:off x="2158595" y="2311522"/>
              <a:ext cx="935632" cy="422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Tank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C3D0BFC-B10A-41DD-BA73-08AF74879566}"/>
                </a:ext>
              </a:extLst>
            </p:cNvPr>
            <p:cNvSpPr/>
            <p:nvPr/>
          </p:nvSpPr>
          <p:spPr>
            <a:xfrm>
              <a:off x="927500" y="3227338"/>
              <a:ext cx="984876" cy="4226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Troop Transport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B5BAC4-C905-4AA2-8A5A-EA2BEA56A961}"/>
                </a:ext>
              </a:extLst>
            </p:cNvPr>
            <p:cNvSpPr/>
            <p:nvPr/>
          </p:nvSpPr>
          <p:spPr>
            <a:xfrm>
              <a:off x="3044984" y="3227338"/>
              <a:ext cx="935632" cy="42268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Panzer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929109-003B-4A80-A188-1D98C7E29B01}"/>
                </a:ext>
              </a:extLst>
            </p:cNvPr>
            <p:cNvSpPr/>
            <p:nvPr/>
          </p:nvSpPr>
          <p:spPr>
            <a:xfrm>
              <a:off x="287329" y="2311522"/>
              <a:ext cx="837145" cy="429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 err="1">
                  <a:solidFill>
                    <a:schemeClr val="tx1"/>
                  </a:solidFill>
                </a:rPr>
                <a:t>HalfTrack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21">
              <a:extLst>
                <a:ext uri="{FF2B5EF4-FFF2-40B4-BE49-F238E27FC236}">
                  <a16:creationId xmlns:a16="http://schemas.microsoft.com/office/drawing/2014/main" id="{6E0E45E9-484E-4E76-BEDB-95BF335BFC6E}"/>
                </a:ext>
              </a:extLst>
            </p:cNvPr>
            <p:cNvCxnSpPr>
              <a:cxnSpLocks/>
              <a:stCxn id="59" idx="0"/>
              <a:endCxn id="53" idx="2"/>
            </p:cNvCxnSpPr>
            <p:nvPr/>
          </p:nvCxnSpPr>
          <p:spPr>
            <a:xfrm rot="5400000" flipH="1" flipV="1">
              <a:off x="892243" y="1808449"/>
              <a:ext cx="316732" cy="689415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Google Shape;127;p18">
            <a:extLst>
              <a:ext uri="{FF2B5EF4-FFF2-40B4-BE49-F238E27FC236}">
                <a16:creationId xmlns:a16="http://schemas.microsoft.com/office/drawing/2014/main" id="{868B5A58-DAC8-489E-9363-EC7C5F15E045}"/>
              </a:ext>
            </a:extLst>
          </p:cNvPr>
          <p:cNvSpPr txBox="1"/>
          <p:nvPr/>
        </p:nvSpPr>
        <p:spPr>
          <a:xfrm>
            <a:off x="1685910" y="1481556"/>
            <a:ext cx="4065864" cy="44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GB" sz="2800" b="1" u="sng" dirty="0">
                <a:latin typeface="Encode Sans" panose="020B0604020202020204" charset="0"/>
              </a:rPr>
              <a:t>Inheritance</a:t>
            </a:r>
            <a:endParaRPr lang="en-GB" sz="5600" b="1" u="sng" dirty="0">
              <a:latin typeface="Encode Sans" panose="020B0604020202020204" charset="0"/>
            </a:endParaRPr>
          </a:p>
        </p:txBody>
      </p:sp>
      <p:sp>
        <p:nvSpPr>
          <p:cNvPr id="122" name="Google Shape;128;p18">
            <a:extLst>
              <a:ext uri="{FF2B5EF4-FFF2-40B4-BE49-F238E27FC236}">
                <a16:creationId xmlns:a16="http://schemas.microsoft.com/office/drawing/2014/main" id="{F7AEF1C2-754B-4845-86E5-9E9F21EFF705}"/>
              </a:ext>
            </a:extLst>
          </p:cNvPr>
          <p:cNvSpPr/>
          <p:nvPr/>
        </p:nvSpPr>
        <p:spPr>
          <a:xfrm rot="5400000">
            <a:off x="5283742" y="46419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EB50F0-3BD9-4AFD-B18D-018575DE5E97}"/>
              </a:ext>
            </a:extLst>
          </p:cNvPr>
          <p:cNvGrpSpPr/>
          <p:nvPr/>
        </p:nvGrpSpPr>
        <p:grpSpPr>
          <a:xfrm>
            <a:off x="8292836" y="2620740"/>
            <a:ext cx="3051440" cy="3429556"/>
            <a:chOff x="4741807" y="2148764"/>
            <a:chExt cx="1709352" cy="1921164"/>
          </a:xfrm>
        </p:grpSpPr>
        <p:sp>
          <p:nvSpPr>
            <p:cNvPr id="23" name="Rounded Rectangle 17">
              <a:extLst>
                <a:ext uri="{FF2B5EF4-FFF2-40B4-BE49-F238E27FC236}">
                  <a16:creationId xmlns:a16="http://schemas.microsoft.com/office/drawing/2014/main" id="{353EEA29-67FF-4663-B13B-291C4C2DFB3A}"/>
                </a:ext>
              </a:extLst>
            </p:cNvPr>
            <p:cNvSpPr/>
            <p:nvPr/>
          </p:nvSpPr>
          <p:spPr>
            <a:xfrm>
              <a:off x="5309174" y="2409275"/>
              <a:ext cx="1141985" cy="166065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Entity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E460A1D-A303-4DE8-B3C4-1908A8F5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4773005" y="2951826"/>
              <a:ext cx="663617" cy="48970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7A3E6AA-28D5-44B5-A8E1-876A1D38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63743">
              <a:off x="4764112" y="3484505"/>
              <a:ext cx="663616" cy="48970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AC76C6-B66C-424D-9884-65F1C4FCB239}"/>
                </a:ext>
              </a:extLst>
            </p:cNvPr>
            <p:cNvSpPr txBox="1"/>
            <p:nvPr/>
          </p:nvSpPr>
          <p:spPr>
            <a:xfrm rot="36638">
              <a:off x="4762677" y="3621627"/>
              <a:ext cx="676125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Tracked Vehicle Component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7E4362-7F00-4E08-BC96-67A0D386644A}"/>
                </a:ext>
              </a:extLst>
            </p:cNvPr>
            <p:cNvSpPr txBox="1"/>
            <p:nvPr/>
          </p:nvSpPr>
          <p:spPr>
            <a:xfrm rot="36638">
              <a:off x="4802024" y="3079512"/>
              <a:ext cx="636778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Physics Component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FB7170B-61B2-482B-B928-17B548CE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4741807" y="2413779"/>
              <a:ext cx="663617" cy="48970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92599E-6B2F-49CC-B127-293F54BD0C23}"/>
                </a:ext>
              </a:extLst>
            </p:cNvPr>
            <p:cNvSpPr txBox="1"/>
            <p:nvPr/>
          </p:nvSpPr>
          <p:spPr>
            <a:xfrm rot="36638">
              <a:off x="4770826" y="2541465"/>
              <a:ext cx="636778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Render Component</a:t>
              </a:r>
            </a:p>
          </p:txBody>
        </p:sp>
        <p:sp>
          <p:nvSpPr>
            <p:cNvPr id="65" name="Google Shape;127;p18">
              <a:extLst>
                <a:ext uri="{FF2B5EF4-FFF2-40B4-BE49-F238E27FC236}">
                  <a16:creationId xmlns:a16="http://schemas.microsoft.com/office/drawing/2014/main" id="{3509CAFF-C977-4C9F-A8FB-CD41B3E498DA}"/>
                </a:ext>
              </a:extLst>
            </p:cNvPr>
            <p:cNvSpPr txBox="1"/>
            <p:nvPr/>
          </p:nvSpPr>
          <p:spPr>
            <a:xfrm>
              <a:off x="5483004" y="2148764"/>
              <a:ext cx="794323" cy="24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GB" sz="2000" dirty="0">
                  <a:latin typeface="Encode Sans" panose="020B0604020202020204" charset="0"/>
                </a:rPr>
                <a:t>Tank</a:t>
              </a:r>
              <a:endParaRPr lang="en-GB" sz="3200" dirty="0">
                <a:latin typeface="Encode Sans" panose="020B060402020202020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9335B26-D0BA-4C67-B59D-45CE5ED5D01B}"/>
              </a:ext>
            </a:extLst>
          </p:cNvPr>
          <p:cNvGrpSpPr/>
          <p:nvPr/>
        </p:nvGrpSpPr>
        <p:grpSpPr>
          <a:xfrm>
            <a:off x="11824834" y="2620740"/>
            <a:ext cx="3051444" cy="3429556"/>
            <a:chOff x="4741807" y="2148764"/>
            <a:chExt cx="1709354" cy="1921164"/>
          </a:xfrm>
        </p:grpSpPr>
        <p:sp>
          <p:nvSpPr>
            <p:cNvPr id="103" name="Rounded Rectangle 17">
              <a:extLst>
                <a:ext uri="{FF2B5EF4-FFF2-40B4-BE49-F238E27FC236}">
                  <a16:creationId xmlns:a16="http://schemas.microsoft.com/office/drawing/2014/main" id="{37B823BA-8CE7-45E3-8E59-D56958F36ABE}"/>
                </a:ext>
              </a:extLst>
            </p:cNvPr>
            <p:cNvSpPr/>
            <p:nvPr/>
          </p:nvSpPr>
          <p:spPr>
            <a:xfrm>
              <a:off x="5309174" y="2409275"/>
              <a:ext cx="1141987" cy="166065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Entity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9B5B8CD-4302-4CFB-B49A-BA0B8EFA3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4773005" y="2951826"/>
              <a:ext cx="663617" cy="48970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62B938A0-4B68-40D3-88D9-D5B3FC756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63743">
              <a:off x="4764112" y="3484505"/>
              <a:ext cx="663616" cy="489703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B7727C0-8982-419D-BDAF-159A15827C86}"/>
                </a:ext>
              </a:extLst>
            </p:cNvPr>
            <p:cNvSpPr txBox="1"/>
            <p:nvPr/>
          </p:nvSpPr>
          <p:spPr>
            <a:xfrm rot="36638">
              <a:off x="4762677" y="3621627"/>
              <a:ext cx="676125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Wheeled Vehicle Component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9C02E6-9AC2-4F55-9DBB-6A096AFFB1C5}"/>
                </a:ext>
              </a:extLst>
            </p:cNvPr>
            <p:cNvSpPr txBox="1"/>
            <p:nvPr/>
          </p:nvSpPr>
          <p:spPr>
            <a:xfrm rot="36638">
              <a:off x="4802024" y="3079512"/>
              <a:ext cx="636776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Physics Component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872CC18-AECB-4AD1-803B-4EC6C309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4741807" y="2413779"/>
              <a:ext cx="663617" cy="48970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0C9B8E8-1009-4AD0-8445-2F65AEF4D787}"/>
                </a:ext>
              </a:extLst>
            </p:cNvPr>
            <p:cNvSpPr txBox="1"/>
            <p:nvPr/>
          </p:nvSpPr>
          <p:spPr>
            <a:xfrm rot="36638">
              <a:off x="4770826" y="2541465"/>
              <a:ext cx="636778" cy="215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GB" sz="1000" b="1" dirty="0"/>
                <a:t>Render Component</a:t>
              </a:r>
            </a:p>
          </p:txBody>
        </p:sp>
        <p:sp>
          <p:nvSpPr>
            <p:cNvPr id="110" name="Google Shape;127;p18">
              <a:extLst>
                <a:ext uri="{FF2B5EF4-FFF2-40B4-BE49-F238E27FC236}">
                  <a16:creationId xmlns:a16="http://schemas.microsoft.com/office/drawing/2014/main" id="{A0FC0B6A-D9AA-4CA0-840A-0A03DC36E4BD}"/>
                </a:ext>
              </a:extLst>
            </p:cNvPr>
            <p:cNvSpPr txBox="1"/>
            <p:nvPr/>
          </p:nvSpPr>
          <p:spPr>
            <a:xfrm>
              <a:off x="5483004" y="2148764"/>
              <a:ext cx="794323" cy="24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GB" sz="2000" dirty="0">
                  <a:latin typeface="Encode Sans" panose="020B0604020202020204" charset="0"/>
                </a:rPr>
                <a:t>Truck</a:t>
              </a:r>
              <a:endParaRPr lang="en-GB" sz="3200" dirty="0">
                <a:latin typeface="Encode Sans" panose="020B0604020202020204" charset="0"/>
              </a:endParaRPr>
            </a:p>
          </p:txBody>
        </p:sp>
      </p:grpSp>
      <p:sp>
        <p:nvSpPr>
          <p:cNvPr id="123" name="Google Shape;127;p18">
            <a:extLst>
              <a:ext uri="{FF2B5EF4-FFF2-40B4-BE49-F238E27FC236}">
                <a16:creationId xmlns:a16="http://schemas.microsoft.com/office/drawing/2014/main" id="{52DE854A-B247-42AA-839E-B0ABFA4181E6}"/>
              </a:ext>
            </a:extLst>
          </p:cNvPr>
          <p:cNvSpPr txBox="1"/>
          <p:nvPr/>
        </p:nvSpPr>
        <p:spPr>
          <a:xfrm>
            <a:off x="11559894" y="1378032"/>
            <a:ext cx="4065864" cy="44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GB" sz="2800" b="1" u="sng" dirty="0">
                <a:latin typeface="Encode Sans" panose="020B0604020202020204" charset="0"/>
              </a:rPr>
              <a:t>Composition</a:t>
            </a:r>
            <a:endParaRPr lang="en-GB" sz="5600" b="1" u="sng" dirty="0">
              <a:latin typeface="Encode Sans" panose="020B060402020202020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59D76-A7A3-45C1-9EEC-1ECC58853BED}"/>
              </a:ext>
            </a:extLst>
          </p:cNvPr>
          <p:cNvGrpSpPr/>
          <p:nvPr/>
        </p:nvGrpSpPr>
        <p:grpSpPr>
          <a:xfrm>
            <a:off x="15310849" y="2620740"/>
            <a:ext cx="2725754" cy="3429556"/>
            <a:chOff x="7655424" y="1310370"/>
            <a:chExt cx="1362877" cy="1714778"/>
          </a:xfrm>
        </p:grpSpPr>
        <p:sp>
          <p:nvSpPr>
            <p:cNvPr id="112" name="Rounded Rectangle 17">
              <a:extLst>
                <a:ext uri="{FF2B5EF4-FFF2-40B4-BE49-F238E27FC236}">
                  <a16:creationId xmlns:a16="http://schemas.microsoft.com/office/drawing/2014/main" id="{AE80306A-677B-4A15-847B-9A839764E803}"/>
                </a:ext>
              </a:extLst>
            </p:cNvPr>
            <p:cNvSpPr/>
            <p:nvPr/>
          </p:nvSpPr>
          <p:spPr>
            <a:xfrm>
              <a:off x="7998997" y="1542895"/>
              <a:ext cx="1019304" cy="148225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Entity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B786B40-744E-4FC6-A23D-AE681CE2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7658408" y="1545784"/>
              <a:ext cx="425652" cy="314101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BF47096-1020-4E8E-91F7-06C4A1465328}"/>
                </a:ext>
              </a:extLst>
            </p:cNvPr>
            <p:cNvSpPr txBox="1"/>
            <p:nvPr/>
          </p:nvSpPr>
          <p:spPr>
            <a:xfrm rot="36638">
              <a:off x="7655424" y="1626311"/>
              <a:ext cx="431977" cy="15933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600" b="1" dirty="0"/>
                <a:t>Render Component</a:t>
              </a:r>
            </a:p>
          </p:txBody>
        </p:sp>
        <p:sp>
          <p:nvSpPr>
            <p:cNvPr id="119" name="Google Shape;127;p18">
              <a:extLst>
                <a:ext uri="{FF2B5EF4-FFF2-40B4-BE49-F238E27FC236}">
                  <a16:creationId xmlns:a16="http://schemas.microsoft.com/office/drawing/2014/main" id="{CC69A96D-EB23-4C28-A9C8-16E7368A5E81}"/>
                </a:ext>
              </a:extLst>
            </p:cNvPr>
            <p:cNvSpPr txBox="1"/>
            <p:nvPr/>
          </p:nvSpPr>
          <p:spPr>
            <a:xfrm>
              <a:off x="8154153" y="1310370"/>
              <a:ext cx="708991" cy="22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GB" sz="2000" dirty="0">
                  <a:latin typeface="Encode Sans" panose="020B0604020202020204" charset="0"/>
                </a:rPr>
                <a:t>Half-Track</a:t>
              </a:r>
              <a:endParaRPr lang="en-GB" sz="3200" dirty="0">
                <a:latin typeface="Encode Sans" panose="020B0604020202020204" charset="0"/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E286029-EDFB-4FB1-834D-BB0B56EB8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7670711" y="1877723"/>
              <a:ext cx="425652" cy="314101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880666A-D626-4945-A658-33142EDDAECF}"/>
                </a:ext>
              </a:extLst>
            </p:cNvPr>
            <p:cNvSpPr txBox="1"/>
            <p:nvPr/>
          </p:nvSpPr>
          <p:spPr>
            <a:xfrm rot="36638">
              <a:off x="7667727" y="1958250"/>
              <a:ext cx="431977" cy="15933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600" b="1" dirty="0"/>
                <a:t>Physics Component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BB74574-8BA8-47B0-B8B6-8537F3478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7680927" y="2209662"/>
              <a:ext cx="425652" cy="31410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993701D-0BFF-4123-82AC-BB75E2A2EFB6}"/>
                </a:ext>
              </a:extLst>
            </p:cNvPr>
            <p:cNvSpPr txBox="1"/>
            <p:nvPr/>
          </p:nvSpPr>
          <p:spPr>
            <a:xfrm rot="36638">
              <a:off x="7677943" y="2290189"/>
              <a:ext cx="431977" cy="15933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600" b="1" dirty="0"/>
                <a:t>Tracked Vehicle Component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988C97C-DCFE-4DE0-873A-A3383E33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553095">
              <a:off x="7680927" y="2554247"/>
              <a:ext cx="425652" cy="31410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8F43725-3958-4382-B3D5-A776D7CCFA6E}"/>
                </a:ext>
              </a:extLst>
            </p:cNvPr>
            <p:cNvSpPr txBox="1"/>
            <p:nvPr/>
          </p:nvSpPr>
          <p:spPr>
            <a:xfrm rot="36638">
              <a:off x="7677943" y="2634774"/>
              <a:ext cx="431977" cy="15933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600" b="1" dirty="0"/>
                <a:t>Wheeled Vehicle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36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16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3005084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Components in Modern Game Engines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8822" y="1727315"/>
            <a:ext cx="8745800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You should be fairly familiar with this concept already from Unity/UE4.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Creating an Empty Game Object in Unity gives you this.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Essentially an (almost) empty container with just a transform component.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From that point you add further components for additional functionality.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Similarly in UE4 creating a new blueprint allows you to plug in various other components.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That’s not to say either of these engines totally prohibit inheritance all of the common classes share parents/grandparents..</a:t>
            </a:r>
            <a:b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2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Following the inheritance hierarchy back in the code you get back to this </a:t>
            </a:r>
            <a:r>
              <a:rPr lang="en-GB" sz="2200" dirty="0" err="1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UObject</a:t>
            </a:r>
            <a:r>
              <a:rPr lang="en-GB" sz="22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 base class.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F33A0-6AA1-47F0-9002-3058D079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108" y="1532952"/>
            <a:ext cx="2539892" cy="274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C101BCA0-81C1-4D1A-9612-1C5E7D23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86015" y="5478912"/>
            <a:ext cx="5456382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7665E88-9DE2-481D-9B03-4FF6D7ED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64566" y="7250081"/>
            <a:ext cx="3287664" cy="110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07EAD-DE20-472F-9387-A7BEDE864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779" y="1525874"/>
            <a:ext cx="4097650" cy="112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EC641-870F-4DBB-A9C8-04F689A82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777" y="1525873"/>
            <a:ext cx="4085430" cy="3160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6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17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1" y="213542"/>
            <a:ext cx="14637414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Unity Entity Component System Showcase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2" name="Online Media 1" title="Entity Component System (ECS) &quot;Megacity&quot; walkthrough - Unite LA 2018 Keynote">
            <a:hlinkClick r:id="" action="ppaction://media"/>
            <a:extLst>
              <a:ext uri="{FF2B5EF4-FFF2-40B4-BE49-F238E27FC236}">
                <a16:creationId xmlns:a16="http://schemas.microsoft.com/office/drawing/2014/main" id="{A20FB09F-A916-4E85-A5CD-C05524FBD6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44951" y="1957737"/>
            <a:ext cx="10198098" cy="57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2910CA-DBDE-4F5E-BEE3-936BC9EE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not a new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C5742-D771-4ABC-BCB3-8CA2C4B5A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Encode Sans" pitchFamily="2" charset="0"/>
              </a:rPr>
              <a:t>One of the earliest examples of an ECS system in games is Thief’s implementation in 1998.</a:t>
            </a:r>
            <a:br>
              <a:rPr lang="en-GB" dirty="0">
                <a:latin typeface="Encode Sans" pitchFamily="2" charset="0"/>
              </a:rPr>
            </a:br>
            <a:endParaRPr lang="en-GB" dirty="0">
              <a:latin typeface="Encode Sans" pitchFamily="2" charset="0"/>
            </a:endParaRPr>
          </a:p>
          <a:p>
            <a:r>
              <a:rPr lang="en-GB" dirty="0">
                <a:latin typeface="Encode Sans" pitchFamily="2" charset="0"/>
              </a:rPr>
              <a:t>Additionally there is another well documented implementation for Dungeon Siege in 2002.</a:t>
            </a:r>
            <a:br>
              <a:rPr lang="en-GB" dirty="0">
                <a:latin typeface="Encode Sans" pitchFamily="2" charset="0"/>
              </a:rPr>
            </a:br>
            <a:endParaRPr lang="en-GB" dirty="0">
              <a:latin typeface="Encode Sans" pitchFamily="2" charset="0"/>
            </a:endParaRPr>
          </a:p>
          <a:p>
            <a:r>
              <a:rPr lang="en-GB" dirty="0">
                <a:latin typeface="Encode Sans" pitchFamily="2" charset="0"/>
              </a:rPr>
              <a:t>The implementations themselves vary in certain specific details.</a:t>
            </a:r>
            <a:br>
              <a:rPr lang="en-GB" dirty="0">
                <a:latin typeface="Encode Sans" pitchFamily="2" charset="0"/>
              </a:rPr>
            </a:br>
            <a:endParaRPr lang="en-GB" dirty="0">
              <a:latin typeface="Encode Sans" pitchFamily="2" charset="0"/>
            </a:endParaRPr>
          </a:p>
          <a:p>
            <a:r>
              <a:rPr lang="en-GB" dirty="0">
                <a:latin typeface="Encode Sans" pitchFamily="2" charset="0"/>
              </a:rPr>
              <a:t>But they all focus on the ‘Has-A’ relationship of an ECS.</a:t>
            </a:r>
          </a:p>
          <a:p>
            <a:endParaRPr lang="en-GB" dirty="0">
              <a:latin typeface="Encode Sans" pitchFamily="2" charset="0"/>
            </a:endParaRPr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B3B4B98D-E3AE-472A-9C73-E4832405B6D4}"/>
              </a:ext>
            </a:extLst>
          </p:cNvPr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18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60CE4B-6CD6-4993-A113-B6D1F3944F7A}"/>
              </a:ext>
            </a:extLst>
          </p:cNvPr>
          <p:cNvGrpSpPr/>
          <p:nvPr/>
        </p:nvGrpSpPr>
        <p:grpSpPr>
          <a:xfrm>
            <a:off x="10063877" y="2356199"/>
            <a:ext cx="3615436" cy="5036502"/>
            <a:chOff x="4932040" y="1491630"/>
            <a:chExt cx="2016224" cy="2808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99E398-7D24-4538-9975-372644F6A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1491630"/>
              <a:ext cx="1869663" cy="23856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34EDD4-2A24-4101-9FBA-72BF52167E1E}"/>
                </a:ext>
              </a:extLst>
            </p:cNvPr>
            <p:cNvSpPr txBox="1"/>
            <p:nvPr/>
          </p:nvSpPr>
          <p:spPr>
            <a:xfrm>
              <a:off x="4932040" y="3939902"/>
              <a:ext cx="2016224" cy="36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latin typeface="Encode Sans Condensed" pitchFamily="2" charset="0"/>
                </a:rPr>
                <a:t>Thief: The Dark Project</a:t>
              </a:r>
            </a:p>
            <a:p>
              <a:pPr algn="ctr"/>
              <a:r>
                <a:rPr lang="en-GB" sz="1800" i="1" dirty="0">
                  <a:latin typeface="Encode Sans Condensed" pitchFamily="2" charset="0"/>
                </a:rPr>
                <a:t>Looking Glass Studios (1998)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43A1F2-F095-4F22-95AE-E4ED054A4775}"/>
              </a:ext>
            </a:extLst>
          </p:cNvPr>
          <p:cNvGrpSpPr/>
          <p:nvPr/>
        </p:nvGrpSpPr>
        <p:grpSpPr>
          <a:xfrm>
            <a:off x="14315493" y="2356199"/>
            <a:ext cx="3615436" cy="5036502"/>
            <a:chOff x="7056276" y="1491630"/>
            <a:chExt cx="2016224" cy="28087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CCE8AF-2D5F-4500-BFA1-88FC364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1491630"/>
              <a:ext cx="1944216" cy="23685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BA4EA-EAC1-484F-8F0E-E66C8D673D7C}"/>
                </a:ext>
              </a:extLst>
            </p:cNvPr>
            <p:cNvSpPr txBox="1"/>
            <p:nvPr/>
          </p:nvSpPr>
          <p:spPr>
            <a:xfrm>
              <a:off x="7056276" y="3939902"/>
              <a:ext cx="2016224" cy="36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latin typeface="Encode Sans Condensed" pitchFamily="2" charset="0"/>
                </a:rPr>
                <a:t>Dungeon Siege</a:t>
              </a:r>
            </a:p>
            <a:p>
              <a:pPr algn="ctr"/>
              <a:r>
                <a:rPr lang="en-GB" sz="1800" i="1" dirty="0">
                  <a:latin typeface="Encode Sans Condensed" pitchFamily="2" charset="0"/>
                </a:rPr>
                <a:t>Gas Powered Games (2002)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1A5E1-2DF5-4ACA-8658-E3A99AC56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GB" u="sng" dirty="0"/>
              <a:t>Benefits</a:t>
            </a:r>
          </a:p>
          <a:p>
            <a:endParaRPr lang="en-GB" dirty="0"/>
          </a:p>
          <a:p>
            <a:r>
              <a:rPr lang="en-GB" sz="1800" dirty="0"/>
              <a:t>A very popular paradigm in modern game engines</a:t>
            </a:r>
          </a:p>
          <a:p>
            <a:endParaRPr lang="en-GB" sz="1800" dirty="0"/>
          </a:p>
          <a:p>
            <a:r>
              <a:rPr lang="en-GB" sz="1800" dirty="0"/>
              <a:t>Much less rigid, our logic is no longer tightly coupled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This de-coupling makes our components easier to test and understand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Drastically reduced our hierarchy down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We now have the ability to genericise our components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Various options for communication between components:</a:t>
            </a:r>
          </a:p>
          <a:p>
            <a:pPr marL="756000">
              <a:buFont typeface="Courier New" panose="02070309020205020404" pitchFamily="49" charset="0"/>
              <a:buChar char="o"/>
            </a:pPr>
            <a:r>
              <a:rPr lang="en-GB" sz="1600" dirty="0"/>
              <a:t>By modifying the container (i.e. the owner entity)</a:t>
            </a:r>
          </a:p>
          <a:p>
            <a:pPr marL="756000">
              <a:buFont typeface="Courier New" panose="02070309020205020404" pitchFamily="49" charset="0"/>
              <a:buChar char="o"/>
            </a:pPr>
            <a:r>
              <a:rPr lang="en-GB" sz="1600" dirty="0"/>
              <a:t>By referring directly to other components</a:t>
            </a:r>
          </a:p>
          <a:p>
            <a:pPr marL="756000">
              <a:buFont typeface="Courier New" panose="02070309020205020404" pitchFamily="49" charset="0"/>
              <a:buChar char="o"/>
            </a:pPr>
            <a:r>
              <a:rPr lang="en-GB" sz="1600" dirty="0"/>
              <a:t>By sending messages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6C46F4-B69F-47D2-BBAB-6B56904224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GB" u="sng" dirty="0"/>
              <a:t>Drawbacks</a:t>
            </a:r>
          </a:p>
          <a:p>
            <a:endParaRPr lang="en-GB" dirty="0"/>
          </a:p>
          <a:p>
            <a:r>
              <a:rPr lang="en-GB" sz="1800" dirty="0"/>
              <a:t>Systems will be iterating over relevant components or lists of entities, this may require optimisations when the element list gets particularly large.</a:t>
            </a:r>
          </a:p>
          <a:p>
            <a:endParaRPr lang="en-GB" sz="1800" dirty="0"/>
          </a:p>
          <a:p>
            <a:r>
              <a:rPr lang="en-GB" sz="1800" dirty="0"/>
              <a:t>Additionally tasks which need to synchronise separate components often end up having to hold duplicate data.</a:t>
            </a:r>
          </a:p>
          <a:p>
            <a:endParaRPr lang="en-GB" sz="1800" dirty="0"/>
          </a:p>
          <a:p>
            <a:r>
              <a:rPr lang="en-GB" sz="1800" dirty="0"/>
              <a:t>Difficult for developers to leave behind the “inheritance” paradigm (i.e. fear of change).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38DF3D-E1F9-4970-9C03-E071D8D4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Systems in Review</a:t>
            </a:r>
          </a:p>
        </p:txBody>
      </p:sp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F510A297-C317-4FCA-AFE2-BC9F62638ED1}"/>
              </a:ext>
            </a:extLst>
          </p:cNvPr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19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</p:spTree>
    <p:extLst>
      <p:ext uri="{BB962C8B-B14F-4D97-AF65-F5344CB8AC3E}">
        <p14:creationId xmlns:p14="http://schemas.microsoft.com/office/powerpoint/2010/main" val="297434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2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Question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89490" y="1755307"/>
            <a:ext cx="16962776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GB" sz="7200" dirty="0">
                <a:latin typeface="Encode Sans" panose="020B0604020202020204" charset="0"/>
              </a:rPr>
              <a:t>What are game objects?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413448" y="1122013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52705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442024-DB65-4CE5-BF4A-32FF5760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6A02BE-E68A-4593-850C-F2D625B2A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347" y="1680795"/>
            <a:ext cx="16963317" cy="6513635"/>
          </a:xfrm>
        </p:spPr>
        <p:txBody>
          <a:bodyPr/>
          <a:lstStyle/>
          <a:p>
            <a:r>
              <a:rPr lang="en-GB" dirty="0"/>
              <a:t>The Entity-Component-System - An awesome game-design pattern in C++ by Tobias Stein</a:t>
            </a:r>
          </a:p>
          <a:p>
            <a:pPr lvl="1"/>
            <a:r>
              <a:rPr lang="en-GB" dirty="0">
                <a:hlinkClick r:id="rId2"/>
              </a:rPr>
              <a:t>https://www.gamasutra.com/blogs/TobiasStein/20171122/310172/The_EntityComponentSystem__An_awesome_gamedesign_pattern_in_C_Part_1.php</a:t>
            </a:r>
            <a:endParaRPr lang="en-GB" dirty="0"/>
          </a:p>
          <a:p>
            <a:pPr marL="76200" indent="0">
              <a:buNone/>
            </a:pPr>
            <a:endParaRPr lang="en-GB" dirty="0"/>
          </a:p>
          <a:p>
            <a:r>
              <a:rPr lang="en-GB" dirty="0"/>
              <a:t>Component - Game Programming Patterns by Robert Nystrom</a:t>
            </a:r>
          </a:p>
          <a:p>
            <a:pPr lvl="1"/>
            <a:r>
              <a:rPr lang="en-GB" dirty="0">
                <a:hlinkClick r:id="rId3"/>
              </a:rPr>
              <a:t>https://gameprogrammingpatterns.com/component.html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A Data-Driven Game Object System by Scott Bilas</a:t>
            </a:r>
          </a:p>
          <a:p>
            <a:pPr lvl="1"/>
            <a:r>
              <a:rPr lang="en-GB" dirty="0">
                <a:hlinkClick r:id="rId4"/>
              </a:rPr>
              <a:t>https://www.gamedevs.org/uploads/data-driven-game-object-system.pdf</a:t>
            </a:r>
            <a:endParaRPr lang="en-GB" dirty="0"/>
          </a:p>
          <a:p>
            <a:endParaRPr lang="en-GB" dirty="0"/>
          </a:p>
          <a:p>
            <a:r>
              <a:rPr lang="en-GB" dirty="0"/>
              <a:t>Entity-Component-System, Wikipedia</a:t>
            </a:r>
          </a:p>
          <a:p>
            <a:pPr lvl="1"/>
            <a:r>
              <a:rPr lang="en-GB" dirty="0">
                <a:hlinkClick r:id="rId5"/>
              </a:rPr>
              <a:t>https://en.wikipedia.org/wiki/Entity_component_system</a:t>
            </a:r>
            <a:endParaRPr lang="en-GB" dirty="0"/>
          </a:p>
        </p:txBody>
      </p: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5F4FA044-1759-465F-9E0E-30A89D3AB6D8}"/>
              </a:ext>
            </a:extLst>
          </p:cNvPr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20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</p:spTree>
    <p:extLst>
      <p:ext uri="{BB962C8B-B14F-4D97-AF65-F5344CB8AC3E}">
        <p14:creationId xmlns:p14="http://schemas.microsoft.com/office/powerpoint/2010/main" val="176540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3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What are “game objects”?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ADE674-FA94-4817-88F9-92255F1091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3" r="33272" b="18081"/>
          <a:stretch/>
        </p:blipFill>
        <p:spPr>
          <a:xfrm>
            <a:off x="3825207" y="1814063"/>
            <a:ext cx="10579838" cy="602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27;p18">
            <a:extLst>
              <a:ext uri="{FF2B5EF4-FFF2-40B4-BE49-F238E27FC236}">
                <a16:creationId xmlns:a16="http://schemas.microsoft.com/office/drawing/2014/main" id="{B648B98B-0E43-4CC4-A0E3-4D1965EAAB45}"/>
              </a:ext>
            </a:extLst>
          </p:cNvPr>
          <p:cNvSpPr txBox="1"/>
          <p:nvPr/>
        </p:nvSpPr>
        <p:spPr>
          <a:xfrm>
            <a:off x="459502" y="1727315"/>
            <a:ext cx="2986196" cy="602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2400" b="1" u="sng" dirty="0" err="1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Renderable</a:t>
            </a:r>
            <a:endParaRPr lang="en-GB" sz="2400" b="1" u="sng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Enemies</a:t>
            </a:r>
            <a:b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Players</a:t>
            </a:r>
            <a:b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Pick-ups</a:t>
            </a:r>
            <a:b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Props</a:t>
            </a:r>
            <a:b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Projectiles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 panose="020B0604020202020204" charset="0"/>
                <a:ea typeface="Encode Sans"/>
                <a:cs typeface="Encode Sans Condensed Thin" panose="020B0604020202020204" charset="0"/>
                <a:sym typeface="Encode Sans"/>
              </a:rPr>
              <a:t>Scenery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 panose="020B0604020202020204" charset="0"/>
              <a:ea typeface="Encode Sans"/>
              <a:cs typeface="Encode Sans Condensed Thin" panose="020B0604020202020204" charset="0"/>
              <a:sym typeface="Encode Sans"/>
            </a:endParaRPr>
          </a:p>
        </p:txBody>
      </p:sp>
      <p:sp>
        <p:nvSpPr>
          <p:cNvPr id="12" name="Google Shape;127;p18">
            <a:extLst>
              <a:ext uri="{FF2B5EF4-FFF2-40B4-BE49-F238E27FC236}">
                <a16:creationId xmlns:a16="http://schemas.microsoft.com/office/drawing/2014/main" id="{EFE5E2BD-4B43-480B-A5A4-1CD36332E3C4}"/>
              </a:ext>
            </a:extLst>
          </p:cNvPr>
          <p:cNvSpPr txBox="1"/>
          <p:nvPr/>
        </p:nvSpPr>
        <p:spPr>
          <a:xfrm>
            <a:off x="14862484" y="1727317"/>
            <a:ext cx="2986196" cy="592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2400" b="1" u="sng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Non-</a:t>
            </a:r>
            <a:r>
              <a:rPr lang="en-GB" sz="2400" b="1" u="sng" dirty="0" err="1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renderable</a:t>
            </a:r>
            <a:endParaRPr lang="en-GB" sz="2400" b="1" u="sng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Waypoints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Volumes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Triggers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Sounds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58153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4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Games are getting big…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54705" y="1727315"/>
            <a:ext cx="7456450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Games worlds are getting bigger and bigger…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Proper management of game objects (also known as entities) is essential and helps solve some of the every day problems of game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How do we structure our entities so we can add new functionality easily?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How do you efficiently update and draw thousands of entities?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How do you find a specific entity out of hundreds or even thousands?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How do you send data between two separate entities?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13FFF-B226-4892-95BF-998F20B455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24" y="2165885"/>
            <a:ext cx="4550672" cy="255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5C3BF-1945-4478-8FC0-6B503048A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24" y="4851803"/>
            <a:ext cx="4550672" cy="255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A9ED6-3F03-4606-A3A1-FFB9280B4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2" y="2148837"/>
            <a:ext cx="4550672" cy="255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493E9-D747-4479-95AE-E874223A1A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2" y="4853076"/>
            <a:ext cx="4545564" cy="255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92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5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Inheritance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8822" y="1727315"/>
            <a:ext cx="8112520" cy="64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Inheritance is when one class inherits functionality from its parent (or “base” class).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Many game engines build large hierarchies of inherited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It is a natural way to classify game objects: taxonomically (i.e. via an ordered system of relationships).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This approach allows base classes to house generic functionality that is used by all child classes below it in the hierarchy.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And for child classes to house logic unique to that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6" name="Picture 4" descr="Image result for programming inheritance car">
            <a:extLst>
              <a:ext uri="{FF2B5EF4-FFF2-40B4-BE49-F238E27FC236}">
                <a16:creationId xmlns:a16="http://schemas.microsoft.com/office/drawing/2014/main" id="{485C554F-053E-472A-8665-B114CA3F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9883" y="2645829"/>
            <a:ext cx="7299130" cy="393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2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6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Limitations of inheritance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53626" y="1666019"/>
            <a:ext cx="8112520" cy="671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Inheritance hierarchies can grow to a point where they are difficult to manage, these are often referred to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monolithic hierarchies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No (good) way to tell if a certain game object derives from a particular base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Classes are tightly coupled, changing anything in a base class could have serious repercussions to the derived classes.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Tough to maintain and update, in order to implement a new derived class we have a lot of virtual functions to implement before we can write any actual logic.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Games change and evolve rapidly in development, making it less suited to the inflexible nature of large inheritance hierarchies.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7CF4E-F5CA-4015-AB2A-BFFC8593BD9E}"/>
              </a:ext>
            </a:extLst>
          </p:cNvPr>
          <p:cNvGrpSpPr/>
          <p:nvPr/>
        </p:nvGrpSpPr>
        <p:grpSpPr>
          <a:xfrm>
            <a:off x="9874002" y="7045030"/>
            <a:ext cx="3168352" cy="1008112"/>
            <a:chOff x="7308304" y="411510"/>
            <a:chExt cx="1584176" cy="504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E92643-B2A0-4476-91E4-85A8242448D9}"/>
                </a:ext>
              </a:extLst>
            </p:cNvPr>
            <p:cNvSpPr/>
            <p:nvPr/>
          </p:nvSpPr>
          <p:spPr>
            <a:xfrm>
              <a:off x="7308304" y="411510"/>
              <a:ext cx="720080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914D0F-FD40-4243-B798-0B49C2C9B71E}"/>
                </a:ext>
              </a:extLst>
            </p:cNvPr>
            <p:cNvSpPr/>
            <p:nvPr/>
          </p:nvSpPr>
          <p:spPr>
            <a:xfrm>
              <a:off x="7308304" y="686835"/>
              <a:ext cx="720080" cy="22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C49250-959F-4217-9D5C-EF525AFBB91C}"/>
                </a:ext>
              </a:extLst>
            </p:cNvPr>
            <p:cNvSpPr txBox="1"/>
            <p:nvPr/>
          </p:nvSpPr>
          <p:spPr>
            <a:xfrm>
              <a:off x="8028384" y="411510"/>
              <a:ext cx="8640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= 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5F303-F11D-4CB5-BF79-0D698DCBA7F5}"/>
                </a:ext>
              </a:extLst>
            </p:cNvPr>
            <p:cNvSpPr txBox="1"/>
            <p:nvPr/>
          </p:nvSpPr>
          <p:spPr>
            <a:xfrm>
              <a:off x="8028384" y="684734"/>
              <a:ext cx="8640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= concrete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456FB1-A5F0-4B0B-B53A-C21E6197DC61}"/>
              </a:ext>
            </a:extLst>
          </p:cNvPr>
          <p:cNvGrpSpPr/>
          <p:nvPr/>
        </p:nvGrpSpPr>
        <p:grpSpPr>
          <a:xfrm>
            <a:off x="9011342" y="1528728"/>
            <a:ext cx="8921544" cy="6476160"/>
            <a:chOff x="1187624" y="627534"/>
            <a:chExt cx="7488832" cy="3816424"/>
          </a:xfrm>
        </p:grpSpPr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9988F65F-CC88-4F04-9493-CA224B63278A}"/>
                </a:ext>
              </a:extLst>
            </p:cNvPr>
            <p:cNvCxnSpPr>
              <a:stCxn id="16" idx="0"/>
              <a:endCxn id="15" idx="2"/>
            </p:cNvCxnSpPr>
            <p:nvPr/>
          </p:nvCxnSpPr>
          <p:spPr>
            <a:xfrm rot="5400000" flipH="1" flipV="1">
              <a:off x="2591780" y="339502"/>
              <a:ext cx="288032" cy="1728192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1">
              <a:extLst>
                <a:ext uri="{FF2B5EF4-FFF2-40B4-BE49-F238E27FC236}">
                  <a16:creationId xmlns:a16="http://schemas.microsoft.com/office/drawing/2014/main" id="{5F2726BB-3F3B-476B-8F40-DED1CA20C40A}"/>
                </a:ext>
              </a:extLst>
            </p:cNvPr>
            <p:cNvCxnSpPr>
              <a:stCxn id="14" idx="0"/>
              <a:endCxn id="15" idx="2"/>
            </p:cNvCxnSpPr>
            <p:nvPr/>
          </p:nvCxnSpPr>
          <p:spPr>
            <a:xfrm rot="16200000" flipV="1">
              <a:off x="4031940" y="627534"/>
              <a:ext cx="288032" cy="115212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1">
              <a:extLst>
                <a:ext uri="{FF2B5EF4-FFF2-40B4-BE49-F238E27FC236}">
                  <a16:creationId xmlns:a16="http://schemas.microsoft.com/office/drawing/2014/main" id="{D9E5578C-21F5-4884-8D45-C41B22E79EF7}"/>
                </a:ext>
              </a:extLst>
            </p:cNvPr>
            <p:cNvCxnSpPr>
              <a:stCxn id="13" idx="0"/>
              <a:endCxn id="14" idx="2"/>
            </p:cNvCxnSpPr>
            <p:nvPr/>
          </p:nvCxnSpPr>
          <p:spPr>
            <a:xfrm rot="5400000" flipH="1" flipV="1">
              <a:off x="4247964" y="1491630"/>
              <a:ext cx="216024" cy="79208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8B6A93E9-D250-4EC3-805F-B32F3585E267}"/>
                </a:ext>
              </a:extLst>
            </p:cNvPr>
            <p:cNvCxnSpPr>
              <a:stCxn id="17" idx="0"/>
              <a:endCxn id="14" idx="2"/>
            </p:cNvCxnSpPr>
            <p:nvPr/>
          </p:nvCxnSpPr>
          <p:spPr>
            <a:xfrm rot="16200000" flipV="1">
              <a:off x="5040052" y="1491630"/>
              <a:ext cx="216024" cy="79208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953220A2-BD4C-41BD-8496-64F19F754A5A}"/>
                </a:ext>
              </a:extLst>
            </p:cNvPr>
            <p:cNvCxnSpPr>
              <a:stCxn id="22" idx="0"/>
              <a:endCxn id="18" idx="2"/>
            </p:cNvCxnSpPr>
            <p:nvPr/>
          </p:nvCxnSpPr>
          <p:spPr>
            <a:xfrm rot="16200000" flipV="1">
              <a:off x="7524328" y="3471850"/>
              <a:ext cx="216024" cy="86409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1">
              <a:extLst>
                <a:ext uri="{FF2B5EF4-FFF2-40B4-BE49-F238E27FC236}">
                  <a16:creationId xmlns:a16="http://schemas.microsoft.com/office/drawing/2014/main" id="{8331E5C4-510A-4FA3-9F42-189E940EA681}"/>
                </a:ext>
              </a:extLst>
            </p:cNvPr>
            <p:cNvCxnSpPr>
              <a:stCxn id="18" idx="0"/>
              <a:endCxn id="19" idx="2"/>
            </p:cNvCxnSpPr>
            <p:nvPr/>
          </p:nvCxnSpPr>
          <p:spPr>
            <a:xfrm rot="16200000" flipV="1">
              <a:off x="6660232" y="2823778"/>
              <a:ext cx="216024" cy="86409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1">
              <a:extLst>
                <a:ext uri="{FF2B5EF4-FFF2-40B4-BE49-F238E27FC236}">
                  <a16:creationId xmlns:a16="http://schemas.microsoft.com/office/drawing/2014/main" id="{52C40FD1-AFB3-486E-A448-A8D0DD996D42}"/>
                </a:ext>
              </a:extLst>
            </p:cNvPr>
            <p:cNvCxnSpPr>
              <a:stCxn id="20" idx="0"/>
              <a:endCxn id="19" idx="2"/>
            </p:cNvCxnSpPr>
            <p:nvPr/>
          </p:nvCxnSpPr>
          <p:spPr>
            <a:xfrm rot="5400000" flipH="1" flipV="1">
              <a:off x="5904148" y="2931790"/>
              <a:ext cx="216024" cy="648072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21">
              <a:extLst>
                <a:ext uri="{FF2B5EF4-FFF2-40B4-BE49-F238E27FC236}">
                  <a16:creationId xmlns:a16="http://schemas.microsoft.com/office/drawing/2014/main" id="{87D156C9-2574-42C6-B395-C3992DD227B2}"/>
                </a:ext>
              </a:extLst>
            </p:cNvPr>
            <p:cNvCxnSpPr>
              <a:stCxn id="19" idx="0"/>
              <a:endCxn id="17" idx="2"/>
            </p:cNvCxnSpPr>
            <p:nvPr/>
          </p:nvCxnSpPr>
          <p:spPr>
            <a:xfrm rot="16200000" flipV="1">
              <a:off x="5796136" y="2175706"/>
              <a:ext cx="288032" cy="79208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21">
              <a:extLst>
                <a:ext uri="{FF2B5EF4-FFF2-40B4-BE49-F238E27FC236}">
                  <a16:creationId xmlns:a16="http://schemas.microsoft.com/office/drawing/2014/main" id="{A03C8842-D5A3-40F8-8668-484F847729C1}"/>
                </a:ext>
              </a:extLst>
            </p:cNvPr>
            <p:cNvCxnSpPr>
              <a:stCxn id="28" idx="0"/>
              <a:endCxn id="17" idx="2"/>
            </p:cNvCxnSpPr>
            <p:nvPr/>
          </p:nvCxnSpPr>
          <p:spPr>
            <a:xfrm rot="5400000" flipH="1" flipV="1">
              <a:off x="4932040" y="2103698"/>
              <a:ext cx="288032" cy="93610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1">
              <a:extLst>
                <a:ext uri="{FF2B5EF4-FFF2-40B4-BE49-F238E27FC236}">
                  <a16:creationId xmlns:a16="http://schemas.microsoft.com/office/drawing/2014/main" id="{3C37E6BF-C2F8-4290-A458-09C654F9F085}"/>
                </a:ext>
              </a:extLst>
            </p:cNvPr>
            <p:cNvCxnSpPr>
              <a:stCxn id="21" idx="0"/>
              <a:endCxn id="18" idx="2"/>
            </p:cNvCxnSpPr>
            <p:nvPr/>
          </p:nvCxnSpPr>
          <p:spPr>
            <a:xfrm rot="5400000" flipH="1" flipV="1">
              <a:off x="6696236" y="3507854"/>
              <a:ext cx="216024" cy="79208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36B0A-AF72-4491-A491-0334718484E4}"/>
                </a:ext>
              </a:extLst>
            </p:cNvPr>
            <p:cNvSpPr/>
            <p:nvPr/>
          </p:nvSpPr>
          <p:spPr>
            <a:xfrm>
              <a:off x="3347864" y="1995686"/>
              <a:ext cx="122413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00" dirty="0">
                  <a:solidFill>
                    <a:schemeClr val="tx1"/>
                  </a:solidFill>
                </a:rPr>
                <a:t>Static Scenery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E2FDEE-4715-4347-B67E-16BAB9749ADD}"/>
                </a:ext>
              </a:extLst>
            </p:cNvPr>
            <p:cNvSpPr/>
            <p:nvPr/>
          </p:nvSpPr>
          <p:spPr>
            <a:xfrm>
              <a:off x="4067944" y="1347614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 err="1">
                  <a:solidFill>
                    <a:schemeClr val="tx1"/>
                  </a:solidFill>
                </a:rPr>
                <a:t>Renderable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DBC4CA-D29A-4FFA-8B75-00D2AE7CC64F}"/>
                </a:ext>
              </a:extLst>
            </p:cNvPr>
            <p:cNvSpPr/>
            <p:nvPr/>
          </p:nvSpPr>
          <p:spPr>
            <a:xfrm>
              <a:off x="2915816" y="627534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Entity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5DF0E2-2760-4F1C-A39E-DF3B60AD4769}"/>
                </a:ext>
              </a:extLst>
            </p:cNvPr>
            <p:cNvSpPr/>
            <p:nvPr/>
          </p:nvSpPr>
          <p:spPr>
            <a:xfrm>
              <a:off x="1187624" y="1347614"/>
              <a:ext cx="136815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GB" sz="2100" dirty="0">
                  <a:solidFill>
                    <a:schemeClr val="tx1"/>
                  </a:solidFill>
                </a:rPr>
                <a:t>Trigger Volume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612E6F-A89B-40C1-8BB7-29AF6C1F06F3}"/>
                </a:ext>
              </a:extLst>
            </p:cNvPr>
            <p:cNvSpPr/>
            <p:nvPr/>
          </p:nvSpPr>
          <p:spPr>
            <a:xfrm>
              <a:off x="4860032" y="199568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>
                  <a:solidFill>
                    <a:schemeClr val="tx1"/>
                  </a:solidFill>
                </a:rPr>
                <a:t>Animated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1FFBCA-2FB6-41D5-9FB7-DB0E7A25D568}"/>
                </a:ext>
              </a:extLst>
            </p:cNvPr>
            <p:cNvSpPr/>
            <p:nvPr/>
          </p:nvSpPr>
          <p:spPr>
            <a:xfrm>
              <a:off x="6516216" y="3363838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Enemy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C4D183-A3D2-403B-9AD5-DC627FB6639B}"/>
                </a:ext>
              </a:extLst>
            </p:cNvPr>
            <p:cNvSpPr/>
            <p:nvPr/>
          </p:nvSpPr>
          <p:spPr>
            <a:xfrm>
              <a:off x="5652120" y="271576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Actor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B90FC4-B02E-474F-ADD6-FC1E9EFA9718}"/>
                </a:ext>
              </a:extLst>
            </p:cNvPr>
            <p:cNvSpPr/>
            <p:nvPr/>
          </p:nvSpPr>
          <p:spPr>
            <a:xfrm>
              <a:off x="5076056" y="3363838"/>
              <a:ext cx="122413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Player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37C5F6-FD4C-4304-B44C-D83A43DFC8A3}"/>
                </a:ext>
              </a:extLst>
            </p:cNvPr>
            <p:cNvSpPr/>
            <p:nvPr/>
          </p:nvSpPr>
          <p:spPr>
            <a:xfrm>
              <a:off x="5796136" y="4011910"/>
              <a:ext cx="122413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Grunt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E8A5F3-0A6E-4804-924A-AD2C84F6511D}"/>
                </a:ext>
              </a:extLst>
            </p:cNvPr>
            <p:cNvSpPr/>
            <p:nvPr/>
          </p:nvSpPr>
          <p:spPr>
            <a:xfrm>
              <a:off x="7452320" y="4011910"/>
              <a:ext cx="122413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Elite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3C9BB-99A5-498B-96E4-AE63E55779CD}"/>
                </a:ext>
              </a:extLst>
            </p:cNvPr>
            <p:cNvSpPr/>
            <p:nvPr/>
          </p:nvSpPr>
          <p:spPr>
            <a:xfrm>
              <a:off x="3995936" y="2715766"/>
              <a:ext cx="1224136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Animated Scenery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06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7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A common problem…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5" name="Picture 4" descr="A person holding flowers&#10;&#10;Description automatically generated with medium confidence">
            <a:extLst>
              <a:ext uri="{FF2B5EF4-FFF2-40B4-BE49-F238E27FC236}">
                <a16:creationId xmlns:a16="http://schemas.microsoft.com/office/drawing/2014/main" id="{A169D31B-E1AA-477C-9811-C23A6784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241" y="1656997"/>
            <a:ext cx="4527050" cy="6801202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A0D7E77-6311-4294-B69A-F30783FA0869}"/>
              </a:ext>
            </a:extLst>
          </p:cNvPr>
          <p:cNvSpPr/>
          <p:nvPr/>
        </p:nvSpPr>
        <p:spPr>
          <a:xfrm>
            <a:off x="1409912" y="2173736"/>
            <a:ext cx="8275576" cy="5196448"/>
          </a:xfrm>
          <a:prstGeom prst="wedgeRoundRectCallout">
            <a:avLst>
              <a:gd name="adj1" fmla="val 91247"/>
              <a:gd name="adj2" fmla="val -245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Encode Sans" panose="020B0604020202020204" charset="0"/>
              </a:rPr>
              <a:t>Guys, I know we’re 12 months into development… </a:t>
            </a:r>
          </a:p>
          <a:p>
            <a:pPr algn="ctr"/>
            <a:endParaRPr lang="en-GB" sz="3600" dirty="0">
              <a:solidFill>
                <a:schemeClr val="tx1"/>
              </a:solidFill>
              <a:latin typeface="Encode Sans" panose="020B0604020202020204" charset="0"/>
            </a:endParaRPr>
          </a:p>
          <a:p>
            <a:pPr algn="ctr"/>
            <a:r>
              <a:rPr lang="en-GB" sz="3600" dirty="0">
                <a:solidFill>
                  <a:schemeClr val="tx1"/>
                </a:solidFill>
                <a:latin typeface="Encode Sans" panose="020B0604020202020204" charset="0"/>
              </a:rPr>
              <a:t>But I have a great idea for a completely new game feature!</a:t>
            </a:r>
          </a:p>
        </p:txBody>
      </p:sp>
    </p:spTree>
    <p:extLst>
      <p:ext uri="{BB962C8B-B14F-4D97-AF65-F5344CB8AC3E}">
        <p14:creationId xmlns:p14="http://schemas.microsoft.com/office/powerpoint/2010/main" val="275986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8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An example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pic>
        <p:nvPicPr>
          <p:cNvPr id="7" name="Picture 2" descr="Image result for ww2 germany half track">
            <a:extLst>
              <a:ext uri="{FF2B5EF4-FFF2-40B4-BE49-F238E27FC236}">
                <a16:creationId xmlns:a16="http://schemas.microsoft.com/office/drawing/2014/main" id="{3695E3B4-C68C-46B8-873B-66DE229B8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912" y="2555068"/>
            <a:ext cx="7238204" cy="479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3D2D05D-BF7E-4F0F-A03A-7F77164EA2EE}"/>
              </a:ext>
            </a:extLst>
          </p:cNvPr>
          <p:cNvGrpSpPr/>
          <p:nvPr/>
        </p:nvGrpSpPr>
        <p:grpSpPr>
          <a:xfrm>
            <a:off x="7857330" y="2007038"/>
            <a:ext cx="10081120" cy="5760640"/>
            <a:chOff x="3131840" y="915566"/>
            <a:chExt cx="5040560" cy="28803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571FCA-FA7E-4925-B64A-8C0BEB8CBD77}"/>
                </a:ext>
              </a:extLst>
            </p:cNvPr>
            <p:cNvSpPr/>
            <p:nvPr/>
          </p:nvSpPr>
          <p:spPr>
            <a:xfrm>
              <a:off x="4139952" y="2427734"/>
              <a:ext cx="1224136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Truck</a:t>
              </a:r>
              <a:endParaRPr lang="en-GB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77DF9E-A551-485C-827D-AE8977E88AE5}"/>
                </a:ext>
              </a:extLst>
            </p:cNvPr>
            <p:cNvSpPr/>
            <p:nvPr/>
          </p:nvSpPr>
          <p:spPr>
            <a:xfrm>
              <a:off x="4788024" y="163564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Vehicle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7DC52-2F07-44FB-BFD8-0186F11CDE4D}"/>
                </a:ext>
              </a:extLst>
            </p:cNvPr>
            <p:cNvSpPr/>
            <p:nvPr/>
          </p:nvSpPr>
          <p:spPr>
            <a:xfrm>
              <a:off x="3707904" y="91556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Entity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3AA82-E5AB-4974-9C55-D8B09FDC6E2F}"/>
                </a:ext>
              </a:extLst>
            </p:cNvPr>
            <p:cNvSpPr/>
            <p:nvPr/>
          </p:nvSpPr>
          <p:spPr>
            <a:xfrm>
              <a:off x="3131840" y="1635646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Actor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0C6836-18B5-4A03-BD5B-F9E1B5B5A429}"/>
                </a:ext>
              </a:extLst>
            </p:cNvPr>
            <p:cNvSpPr/>
            <p:nvPr/>
          </p:nvSpPr>
          <p:spPr>
            <a:xfrm>
              <a:off x="5508104" y="2427734"/>
              <a:ext cx="1368152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Tank</a:t>
              </a:r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6D0F4F10-F016-4AE0-8F4F-185E61484A66}"/>
                </a:ext>
              </a:extLst>
            </p:cNvPr>
            <p:cNvCxnSpPr>
              <a:stCxn id="10" idx="0"/>
              <a:endCxn id="11" idx="2"/>
            </p:cNvCxnSpPr>
            <p:nvPr/>
          </p:nvCxnSpPr>
          <p:spPr>
            <a:xfrm rot="16200000" flipV="1">
              <a:off x="4788024" y="951570"/>
              <a:ext cx="288032" cy="108012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9A17A0BA-06ED-45B1-B05E-FCCC21E04DCE}"/>
                </a:ext>
              </a:extLst>
            </p:cNvPr>
            <p:cNvCxnSpPr>
              <a:stCxn id="9" idx="0"/>
              <a:endCxn id="10" idx="2"/>
            </p:cNvCxnSpPr>
            <p:nvPr/>
          </p:nvCxnSpPr>
          <p:spPr>
            <a:xfrm rot="5400000" flipH="1" flipV="1">
              <a:off x="4932040" y="1887674"/>
              <a:ext cx="360040" cy="72008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>
              <a:extLst>
                <a:ext uri="{FF2B5EF4-FFF2-40B4-BE49-F238E27FC236}">
                  <a16:creationId xmlns:a16="http://schemas.microsoft.com/office/drawing/2014/main" id="{8479E184-62DC-4E35-B460-B18E1ED1545C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rot="16200000" flipV="1">
              <a:off x="5652120" y="1887674"/>
              <a:ext cx="360040" cy="72008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57DB4B-BC63-4680-A15A-F4ACADFFBFCE}"/>
                </a:ext>
              </a:extLst>
            </p:cNvPr>
            <p:cNvSpPr/>
            <p:nvPr/>
          </p:nvSpPr>
          <p:spPr>
            <a:xfrm>
              <a:off x="5292080" y="3363838"/>
              <a:ext cx="1368152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Tiger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C4D18F-302E-4E77-8871-B557E5D1D8FC}"/>
                </a:ext>
              </a:extLst>
            </p:cNvPr>
            <p:cNvSpPr/>
            <p:nvPr/>
          </p:nvSpPr>
          <p:spPr>
            <a:xfrm>
              <a:off x="6804248" y="3363838"/>
              <a:ext cx="1368152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Panzer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683D37-6A14-4179-BDBB-08A608560E28}"/>
                </a:ext>
              </a:extLst>
            </p:cNvPr>
            <p:cNvSpPr/>
            <p:nvPr/>
          </p:nvSpPr>
          <p:spPr>
            <a:xfrm>
              <a:off x="3707904" y="3363838"/>
              <a:ext cx="1440160" cy="43204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Troop Transport</a:t>
              </a:r>
            </a:p>
          </p:txBody>
        </p:sp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28F676A4-E2F0-475E-A314-CDD28B337BBD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rot="5400000" flipH="1" flipV="1">
              <a:off x="5832140" y="3003798"/>
              <a:ext cx="504056" cy="21602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F15D3FBD-B820-4920-BB05-4398AC25E16C}"/>
                </a:ext>
              </a:extLst>
            </p:cNvPr>
            <p:cNvCxnSpPr>
              <a:stCxn id="19" idx="0"/>
              <a:endCxn id="9" idx="2"/>
            </p:cNvCxnSpPr>
            <p:nvPr/>
          </p:nvCxnSpPr>
          <p:spPr>
            <a:xfrm rot="5400000" flipH="1" flipV="1">
              <a:off x="4337974" y="2949792"/>
              <a:ext cx="504056" cy="32403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B1FE49-0F3D-48E8-B9F5-CC953923F505}"/>
                </a:ext>
              </a:extLst>
            </p:cNvPr>
            <p:cNvCxnSpPr>
              <a:stCxn id="12" idx="0"/>
              <a:endCxn id="11" idx="2"/>
            </p:cNvCxnSpPr>
            <p:nvPr/>
          </p:nvCxnSpPr>
          <p:spPr>
            <a:xfrm rot="5400000" flipH="1" flipV="1">
              <a:off x="3959932" y="1203598"/>
              <a:ext cx="288032" cy="57606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1">
              <a:extLst>
                <a:ext uri="{FF2B5EF4-FFF2-40B4-BE49-F238E27FC236}">
                  <a16:creationId xmlns:a16="http://schemas.microsoft.com/office/drawing/2014/main" id="{FEC9311B-A542-489C-AB7F-CE6DC8AC394D}"/>
                </a:ext>
              </a:extLst>
            </p:cNvPr>
            <p:cNvCxnSpPr>
              <a:stCxn id="18" idx="0"/>
              <a:endCxn id="13" idx="2"/>
            </p:cNvCxnSpPr>
            <p:nvPr/>
          </p:nvCxnSpPr>
          <p:spPr>
            <a:xfrm rot="16200000" flipV="1">
              <a:off x="6588224" y="2463738"/>
              <a:ext cx="504056" cy="129614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FCEF76A-04DC-4F60-A2A5-1ED83B4C7893}"/>
              </a:ext>
            </a:extLst>
          </p:cNvPr>
          <p:cNvSpPr txBox="1"/>
          <p:nvPr/>
        </p:nvSpPr>
        <p:spPr>
          <a:xfrm>
            <a:off x="1463250" y="3461714"/>
            <a:ext cx="46085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0" dirty="0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42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6621151" y="8966882"/>
            <a:ext cx="74771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D9FC19B1-A507-49FC-BD3E-361F8D261736}" type="slidenum">
              <a:rPr lang="en-GB" sz="42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rPr>
              <a:pPr/>
              <a:t>9</a:t>
            </a:fld>
            <a:endParaRPr sz="4200" dirty="0">
              <a:solidFill>
                <a:schemeClr val="lt1"/>
              </a:solidFill>
              <a:latin typeface="Encode Sans Condensed Thin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78762" y="213542"/>
            <a:ext cx="10755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600" dirty="0">
                <a:solidFill>
                  <a:srgbClr val="0A1833"/>
                </a:solidFill>
                <a:latin typeface="Encode Sans" pitchFamily="2" charset="0"/>
                <a:ea typeface="Encode Sans Condensed Thin"/>
                <a:cs typeface="Encode Sans Condensed Thin"/>
                <a:sym typeface="Encode Sans Condensed Thin"/>
              </a:rPr>
              <a:t>Multiple Inheritance</a:t>
            </a:r>
            <a:endParaRPr sz="5600" dirty="0">
              <a:solidFill>
                <a:srgbClr val="0A1833"/>
              </a:solidFill>
              <a:latin typeface="Encode Sans" pitchFamily="2" charset="0"/>
              <a:ea typeface="Encode Sans Condensed Thin"/>
              <a:cs typeface="Encode Sans Condensed Thin"/>
              <a:sym typeface="Encode Sans Condensed Th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53626" y="1666019"/>
            <a:ext cx="8112520" cy="671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One potential way to solve the previous problem is through 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Multiple Inheritance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Allowing one class to have inherit from two parent classes.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One problem with that is an object can have multiple copies of its base class’ members.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Most studios prohibit MI, in fact once again a lot of more modern programming languages don’t allow MI.</a:t>
            </a:r>
            <a:b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Some teams permit multiple parent classes as long as the there is only one grandparent.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A183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This is often referred to as “</a:t>
            </a:r>
            <a:r>
              <a:rPr lang="en-GB" sz="2400" b="1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The Deadly Diamond</a:t>
            </a:r>
            <a:r>
              <a:rPr lang="en-GB" sz="2400" dirty="0">
                <a:solidFill>
                  <a:srgbClr val="0A1833"/>
                </a:solidFill>
                <a:latin typeface="Encode Sans"/>
                <a:ea typeface="Encode Sans"/>
                <a:cs typeface="Encode Sans"/>
                <a:sym typeface="Encode Sans"/>
              </a:rPr>
              <a:t>”.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504448" y="1187328"/>
            <a:ext cx="5664600" cy="1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2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7CF4E-F5CA-4015-AB2A-BFFC8593BD9E}"/>
              </a:ext>
            </a:extLst>
          </p:cNvPr>
          <p:cNvGrpSpPr/>
          <p:nvPr/>
        </p:nvGrpSpPr>
        <p:grpSpPr>
          <a:xfrm>
            <a:off x="9874002" y="7045030"/>
            <a:ext cx="3168352" cy="1008112"/>
            <a:chOff x="7308304" y="411510"/>
            <a:chExt cx="1584176" cy="5040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E92643-B2A0-4476-91E4-85A8242448D9}"/>
                </a:ext>
              </a:extLst>
            </p:cNvPr>
            <p:cNvSpPr/>
            <p:nvPr/>
          </p:nvSpPr>
          <p:spPr>
            <a:xfrm>
              <a:off x="7308304" y="411510"/>
              <a:ext cx="720080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914D0F-FD40-4243-B798-0B49C2C9B71E}"/>
                </a:ext>
              </a:extLst>
            </p:cNvPr>
            <p:cNvSpPr/>
            <p:nvPr/>
          </p:nvSpPr>
          <p:spPr>
            <a:xfrm>
              <a:off x="7308304" y="686835"/>
              <a:ext cx="720080" cy="22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C49250-959F-4217-9D5C-EF525AFBB91C}"/>
                </a:ext>
              </a:extLst>
            </p:cNvPr>
            <p:cNvSpPr txBox="1"/>
            <p:nvPr/>
          </p:nvSpPr>
          <p:spPr>
            <a:xfrm>
              <a:off x="8028384" y="411510"/>
              <a:ext cx="8640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= abstract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5F303-F11D-4CB5-BF79-0D698DCBA7F5}"/>
                </a:ext>
              </a:extLst>
            </p:cNvPr>
            <p:cNvSpPr txBox="1"/>
            <p:nvPr/>
          </p:nvSpPr>
          <p:spPr>
            <a:xfrm>
              <a:off x="8028384" y="684734"/>
              <a:ext cx="8640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/>
                <a:t>= concrete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13AE1F-530C-4B9F-BFAF-94BE73A0819E}"/>
              </a:ext>
            </a:extLst>
          </p:cNvPr>
          <p:cNvGrpSpPr/>
          <p:nvPr/>
        </p:nvGrpSpPr>
        <p:grpSpPr>
          <a:xfrm>
            <a:off x="8857930" y="2470108"/>
            <a:ext cx="8928992" cy="3662204"/>
            <a:chOff x="4320024" y="1671651"/>
            <a:chExt cx="4464496" cy="183110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CDDCD2-85EC-4A25-B20E-77273F2C7E7E}"/>
                </a:ext>
              </a:extLst>
            </p:cNvPr>
            <p:cNvSpPr/>
            <p:nvPr/>
          </p:nvSpPr>
          <p:spPr>
            <a:xfrm>
              <a:off x="4320024" y="2342086"/>
              <a:ext cx="1584176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>
                  <a:solidFill>
                    <a:schemeClr val="tx1"/>
                  </a:solidFill>
                </a:rPr>
                <a:t>Truck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D6DD85-81E7-417B-9C9A-C34B4CA25611}"/>
                </a:ext>
              </a:extLst>
            </p:cNvPr>
            <p:cNvSpPr/>
            <p:nvPr/>
          </p:nvSpPr>
          <p:spPr>
            <a:xfrm>
              <a:off x="5724128" y="2998697"/>
              <a:ext cx="158417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HalfTrack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4B0F94-43D4-4399-B38B-D566D9B21881}"/>
                </a:ext>
              </a:extLst>
            </p:cNvPr>
            <p:cNvSpPr/>
            <p:nvPr/>
          </p:nvSpPr>
          <p:spPr>
            <a:xfrm>
              <a:off x="7200344" y="2342086"/>
              <a:ext cx="1584176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Tank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F5DF1E-8F61-4D21-85DC-333FF4645EB4}"/>
                </a:ext>
              </a:extLst>
            </p:cNvPr>
            <p:cNvSpPr/>
            <p:nvPr/>
          </p:nvSpPr>
          <p:spPr>
            <a:xfrm>
              <a:off x="5724128" y="1671651"/>
              <a:ext cx="1584176" cy="504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Vehicle</a:t>
              </a:r>
            </a:p>
          </p:txBody>
        </p:sp>
        <p:cxnSp>
          <p:nvCxnSpPr>
            <p:cNvPr id="39" name="Straight Connector 21">
              <a:extLst>
                <a:ext uri="{FF2B5EF4-FFF2-40B4-BE49-F238E27FC236}">
                  <a16:creationId xmlns:a16="http://schemas.microsoft.com/office/drawing/2014/main" id="{7EC69718-83A5-4151-A7DE-82EA9EB19AF6}"/>
                </a:ext>
              </a:extLst>
            </p:cNvPr>
            <p:cNvCxnSpPr>
              <a:stCxn id="35" idx="0"/>
              <a:endCxn id="38" idx="2"/>
            </p:cNvCxnSpPr>
            <p:nvPr/>
          </p:nvCxnSpPr>
          <p:spPr>
            <a:xfrm rot="5400000" flipH="1" flipV="1">
              <a:off x="5730975" y="1556845"/>
              <a:ext cx="166379" cy="140410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1">
              <a:extLst>
                <a:ext uri="{FF2B5EF4-FFF2-40B4-BE49-F238E27FC236}">
                  <a16:creationId xmlns:a16="http://schemas.microsoft.com/office/drawing/2014/main" id="{F040E60C-CC3B-4415-BEC2-8E745AC4348B}"/>
                </a:ext>
              </a:extLst>
            </p:cNvPr>
            <p:cNvCxnSpPr>
              <a:stCxn id="38" idx="2"/>
              <a:endCxn id="37" idx="0"/>
            </p:cNvCxnSpPr>
            <p:nvPr/>
          </p:nvCxnSpPr>
          <p:spPr>
            <a:xfrm rot="16200000" flipH="1">
              <a:off x="7171135" y="1520788"/>
              <a:ext cx="166379" cy="147621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1">
              <a:extLst>
                <a:ext uri="{FF2B5EF4-FFF2-40B4-BE49-F238E27FC236}">
                  <a16:creationId xmlns:a16="http://schemas.microsoft.com/office/drawing/2014/main" id="{69689ECD-60C3-4523-B84A-8EEB187666E6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 rot="16200000" flipH="1">
              <a:off x="5737887" y="2220367"/>
              <a:ext cx="152555" cy="140410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1">
              <a:extLst>
                <a:ext uri="{FF2B5EF4-FFF2-40B4-BE49-F238E27FC236}">
                  <a16:creationId xmlns:a16="http://schemas.microsoft.com/office/drawing/2014/main" id="{306A203E-3E58-446F-9507-B9855D53AA11}"/>
                </a:ext>
              </a:extLst>
            </p:cNvPr>
            <p:cNvCxnSpPr>
              <a:stCxn id="36" idx="0"/>
              <a:endCxn id="37" idx="2"/>
            </p:cNvCxnSpPr>
            <p:nvPr/>
          </p:nvCxnSpPr>
          <p:spPr>
            <a:xfrm rot="5400000" flipH="1" flipV="1">
              <a:off x="7178047" y="2184312"/>
              <a:ext cx="152555" cy="1476216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6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GS 202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1400</Words>
  <Application>Microsoft Office PowerPoint</Application>
  <PresentationFormat>Custom</PresentationFormat>
  <Paragraphs>240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Encode Sans Condensed Thin</vt:lpstr>
      <vt:lpstr>Courier New</vt:lpstr>
      <vt:lpstr>Encode Sans</vt:lpstr>
      <vt:lpstr>Encode Sans Condensed</vt:lpstr>
      <vt:lpstr>Arial</vt:lpstr>
      <vt:lpstr>CGS 2020</vt:lpstr>
      <vt:lpstr>Composition vs. Inheritance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not a new idea</vt:lpstr>
      <vt:lpstr>Component Systems in Review</vt:lpstr>
      <vt:lpstr>Further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3D Modeling</dc:title>
  <cp:lastModifiedBy>MASEK, Will</cp:lastModifiedBy>
  <cp:revision>14</cp:revision>
  <dcterms:modified xsi:type="dcterms:W3CDTF">2021-09-20T17:28:41Z</dcterms:modified>
</cp:coreProperties>
</file>